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9/16/2016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955" y="1709530"/>
            <a:ext cx="8825658" cy="3067851"/>
          </a:xfrm>
        </p:spPr>
        <p:txBody>
          <a:bodyPr/>
          <a:lstStyle/>
          <a:p>
            <a:r>
              <a:rPr lang="it-IT" dirty="0"/>
              <a:t>     WITHEU </a:t>
            </a:r>
            <a:r>
              <a:rPr lang="it-IT" dirty="0" err="1"/>
              <a:t>project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54954" y="4777379"/>
            <a:ext cx="9791341" cy="1225855"/>
          </a:xfrm>
        </p:spPr>
        <p:txBody>
          <a:bodyPr>
            <a:normAutofit/>
          </a:bodyPr>
          <a:lstStyle/>
          <a:p>
            <a:r>
              <a:rPr lang="en-GB" dirty="0"/>
              <a:t>									</a:t>
            </a:r>
          </a:p>
          <a:p>
            <a:endParaRPr lang="en-GB" dirty="0"/>
          </a:p>
          <a:p>
            <a:r>
              <a:rPr lang="en-GB" dirty="0"/>
              <a:t>												</a:t>
            </a:r>
            <a:r>
              <a:rPr lang="en-GB" dirty="0" err="1"/>
              <a:t>Collecchio</a:t>
            </a:r>
            <a:r>
              <a:rPr lang="en-GB" dirty="0"/>
              <a:t>, 16-19 September 2016                                               </a:t>
            </a:r>
            <a:endParaRPr lang="it-IT" dirty="0"/>
          </a:p>
          <a:p>
            <a:endParaRPr lang="it-IT" dirty="0"/>
          </a:p>
        </p:txBody>
      </p:sp>
      <p:pic>
        <p:nvPicPr>
          <p:cNvPr id="11" name="Immagine 10" descr="C:\Users\Laura\Desktop\logos\efc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201" y="1563757"/>
            <a:ext cx="2314989" cy="918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magine 11" descr="C:\Users\Laura\Desktop\WITHEU Collecchio Sept 2016\logo witheu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392" y="1278821"/>
            <a:ext cx="1603512" cy="1543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3" descr="C:\Users\Secretariat4\Desktop\presentazione collecchio\stemma Comune di Collecchio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466" y="1086678"/>
            <a:ext cx="1627325" cy="1497496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513502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154956" y="1656522"/>
            <a:ext cx="5086818" cy="4187687"/>
          </a:xfrm>
        </p:spPr>
        <p:txBody>
          <a:bodyPr/>
          <a:lstStyle/>
          <a:p>
            <a:r>
              <a:rPr lang="it-IT" dirty="0"/>
              <a:t>THANK YOU FOR YOUR ATTENTION</a:t>
            </a:r>
            <a:br>
              <a:rPr lang="it-IT" dirty="0"/>
            </a:br>
            <a:r>
              <a:rPr lang="it-IT" dirty="0"/>
              <a:t> and ENJOY THE CONFERENCE!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Laura avanzi</a:t>
            </a:r>
          </a:p>
          <a:p>
            <a:r>
              <a:rPr lang="it-IT" dirty="0" err="1"/>
              <a:t>Sern</a:t>
            </a:r>
            <a:r>
              <a:rPr lang="it-IT" dirty="0"/>
              <a:t> </a:t>
            </a:r>
            <a:r>
              <a:rPr lang="it-IT" dirty="0" err="1"/>
              <a:t>secretariat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839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PARTNERSHIP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54955" y="2226365"/>
            <a:ext cx="8761412" cy="437321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A NETWORK OF EUROPEAN PARTNERS….</a:t>
            </a:r>
          </a:p>
        </p:txBody>
      </p:sp>
      <p:sp>
        <p:nvSpPr>
          <p:cNvPr id="4" name="Ovale 3"/>
          <p:cNvSpPr/>
          <p:nvPr/>
        </p:nvSpPr>
        <p:spPr>
          <a:xfrm>
            <a:off x="4572000" y="3776870"/>
            <a:ext cx="246490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COLLECCHIO (IT)</a:t>
            </a:r>
          </a:p>
        </p:txBody>
      </p:sp>
      <p:sp>
        <p:nvSpPr>
          <p:cNvPr id="5" name="Rettangolo 4"/>
          <p:cNvSpPr/>
          <p:nvPr/>
        </p:nvSpPr>
        <p:spPr>
          <a:xfrm>
            <a:off x="1154953" y="3458818"/>
            <a:ext cx="2277359" cy="6361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FONTANELLATO (IT)</a:t>
            </a:r>
          </a:p>
        </p:txBody>
      </p:sp>
      <p:sp>
        <p:nvSpPr>
          <p:cNvPr id="6" name="Rettangolo 5"/>
          <p:cNvSpPr/>
          <p:nvPr/>
        </p:nvSpPr>
        <p:spPr>
          <a:xfrm>
            <a:off x="3024808" y="5345596"/>
            <a:ext cx="2584173" cy="50358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FALKOPING (SE)</a:t>
            </a:r>
          </a:p>
        </p:txBody>
      </p:sp>
      <p:sp>
        <p:nvSpPr>
          <p:cNvPr id="7" name="Rettangolo 6"/>
          <p:cNvSpPr/>
          <p:nvPr/>
        </p:nvSpPr>
        <p:spPr>
          <a:xfrm>
            <a:off x="7606748" y="2650435"/>
            <a:ext cx="2690191" cy="5698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BUTZBACH (DE)</a:t>
            </a:r>
          </a:p>
        </p:txBody>
      </p:sp>
      <p:sp>
        <p:nvSpPr>
          <p:cNvPr id="8" name="Rettangolo 7"/>
          <p:cNvSpPr/>
          <p:nvPr/>
        </p:nvSpPr>
        <p:spPr>
          <a:xfrm>
            <a:off x="696747" y="5194851"/>
            <a:ext cx="1701895" cy="58309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WELLS (UK)</a:t>
            </a:r>
          </a:p>
        </p:txBody>
      </p:sp>
      <p:sp>
        <p:nvSpPr>
          <p:cNvPr id="9" name="Rettangolo 8"/>
          <p:cNvSpPr/>
          <p:nvPr/>
        </p:nvSpPr>
        <p:spPr>
          <a:xfrm>
            <a:off x="7745895" y="4895022"/>
            <a:ext cx="2411896" cy="3578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LIIVERI (FI)</a:t>
            </a:r>
          </a:p>
        </p:txBody>
      </p:sp>
      <p:sp>
        <p:nvSpPr>
          <p:cNvPr id="10" name="Rettangolo 9"/>
          <p:cNvSpPr/>
          <p:nvPr/>
        </p:nvSpPr>
        <p:spPr>
          <a:xfrm>
            <a:off x="6723782" y="5576771"/>
            <a:ext cx="2411896" cy="35780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CAMARINAS (ES)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6157505" y="6248402"/>
            <a:ext cx="2411896" cy="35780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BUZET (HR)</a:t>
            </a:r>
          </a:p>
        </p:txBody>
      </p:sp>
      <p:cxnSp>
        <p:nvCxnSpPr>
          <p:cNvPr id="13" name="Connettore 2 12"/>
          <p:cNvCxnSpPr/>
          <p:nvPr/>
        </p:nvCxnSpPr>
        <p:spPr>
          <a:xfrm flipV="1">
            <a:off x="6723782" y="2967292"/>
            <a:ext cx="768625" cy="785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flipH="1">
            <a:off x="4316895" y="4643231"/>
            <a:ext cx="788503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 flipH="1">
            <a:off x="1154953" y="4094922"/>
            <a:ext cx="700351" cy="979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>
            <a:off x="2835965" y="4094922"/>
            <a:ext cx="1219200" cy="1157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 flipV="1">
            <a:off x="5698435" y="5073926"/>
            <a:ext cx="1908313" cy="478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>
            <a:off x="5698435" y="5755675"/>
            <a:ext cx="9541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5247861" y="5934580"/>
            <a:ext cx="909644" cy="313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0" idx="2"/>
          </p:cNvCxnSpPr>
          <p:nvPr/>
        </p:nvCxnSpPr>
        <p:spPr>
          <a:xfrm flipH="1">
            <a:off x="7606748" y="5934580"/>
            <a:ext cx="322982" cy="313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6157505" y="2832050"/>
            <a:ext cx="1286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Town </a:t>
            </a:r>
            <a:r>
              <a:rPr lang="it-IT" sz="1600" dirty="0" err="1"/>
              <a:t>twinned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676398" y="4691270"/>
            <a:ext cx="1649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Town </a:t>
            </a:r>
            <a:r>
              <a:rPr lang="it-IT" sz="1600" dirty="0" err="1"/>
              <a:t>twinned</a:t>
            </a:r>
            <a:endParaRPr lang="it-IT" sz="16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837044" y="4809749"/>
            <a:ext cx="899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SERN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4479235" y="6141843"/>
            <a:ext cx="12976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EU </a:t>
            </a:r>
            <a:r>
              <a:rPr lang="it-IT" sz="1600" dirty="0" err="1"/>
              <a:t>projects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09291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PROJECT BACKGROUND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European Union is facing a very challenging phase from social, cultural, political and economic points of view owing to</a:t>
            </a:r>
          </a:p>
          <a:p>
            <a:pPr>
              <a:buFontTx/>
              <a:buChar char="-"/>
            </a:pPr>
            <a:r>
              <a:rPr lang="en-US" dirty="0"/>
              <a:t>global economic difficulties</a:t>
            </a:r>
          </a:p>
          <a:p>
            <a:pPr>
              <a:buFontTx/>
              <a:buChar char="-"/>
            </a:pPr>
            <a:r>
              <a:rPr lang="en-US" dirty="0"/>
              <a:t> the national ways to approach the immigration issue</a:t>
            </a:r>
          </a:p>
          <a:p>
            <a:pPr>
              <a:buFontTx/>
              <a:buChar char="-"/>
            </a:pPr>
            <a:r>
              <a:rPr lang="en-US" dirty="0"/>
              <a:t> the high rate of unemployment above all for young people </a:t>
            </a:r>
          </a:p>
          <a:p>
            <a:pPr>
              <a:buFontTx/>
              <a:buChar char="-"/>
            </a:pPr>
            <a:r>
              <a:rPr lang="en-US" dirty="0"/>
              <a:t> the development of Eurosceptic parties and governments in various member states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6628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NEEDS TO BE APPROACHED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54955" y="2491409"/>
            <a:ext cx="8761412" cy="35283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1.How would be a day without the rights offered and guaranteed by the EU to the European citizens? </a:t>
            </a:r>
          </a:p>
          <a:p>
            <a:pPr marL="0" indent="0">
              <a:buNone/>
            </a:pPr>
            <a:r>
              <a:rPr lang="en-US" dirty="0"/>
              <a:t>2. How is it possible to  let citizens understand European policies which touched them directly? </a:t>
            </a:r>
          </a:p>
          <a:p>
            <a:pPr marL="0" indent="0">
              <a:buNone/>
            </a:pPr>
            <a:r>
              <a:rPr lang="en-US" dirty="0"/>
              <a:t>3. How is it possible to increase the level of ownership among citizens and increase the perception to have a bottom-up vision and not a top-down one?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2842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OBJECTIVES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DISCUSS ABOUT EUROSCEPTICISM AND IDEAS ON TOOLS TO FIGHT IT IN A BOTTOM-UP PERSPECTIVES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en-US" dirty="0"/>
              <a:t>To increase the knowledge on EU policies and opportunities;</a:t>
            </a:r>
          </a:p>
          <a:p>
            <a:pPr>
              <a:buFontTx/>
              <a:buChar char="-"/>
            </a:pPr>
            <a:r>
              <a:rPr lang="en-US" dirty="0"/>
              <a:t>To find methods to develop a sense of ownership to the EU for citizens; </a:t>
            </a:r>
          </a:p>
          <a:p>
            <a:pPr>
              <a:buFontTx/>
              <a:buChar char="-"/>
            </a:pPr>
            <a:r>
              <a:rPr lang="en-US" dirty="0"/>
              <a:t>To improve the participation of citizens in the European civic society through town twinning relations and transnational exchanges;</a:t>
            </a:r>
          </a:p>
          <a:p>
            <a:pPr>
              <a:buFontTx/>
              <a:buChar char="-"/>
            </a:pPr>
            <a:r>
              <a:rPr lang="en-US" dirty="0"/>
              <a:t>Networking among partners for future activities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3971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ACTIVITIES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it-IT" dirty="0"/>
              <a:t>A conference with </a:t>
            </a:r>
            <a:r>
              <a:rPr lang="it-IT" dirty="0" err="1"/>
              <a:t>experts</a:t>
            </a:r>
            <a:r>
              <a:rPr lang="it-IT" dirty="0"/>
              <a:t> and </a:t>
            </a:r>
            <a:r>
              <a:rPr lang="it-IT" dirty="0" err="1"/>
              <a:t>presentation</a:t>
            </a:r>
            <a:r>
              <a:rPr lang="it-IT" dirty="0"/>
              <a:t> of </a:t>
            </a:r>
            <a:r>
              <a:rPr lang="it-IT" dirty="0" err="1"/>
              <a:t>experiences</a:t>
            </a:r>
            <a:r>
              <a:rPr lang="it-IT" dirty="0"/>
              <a:t> from </a:t>
            </a:r>
            <a:r>
              <a:rPr lang="it-IT" dirty="0" err="1"/>
              <a:t>partnering</a:t>
            </a:r>
            <a:r>
              <a:rPr lang="it-IT" dirty="0"/>
              <a:t> </a:t>
            </a:r>
            <a:r>
              <a:rPr lang="it-IT" dirty="0" err="1"/>
              <a:t>countries</a:t>
            </a:r>
            <a:r>
              <a:rPr lang="it-IT" dirty="0"/>
              <a:t> </a:t>
            </a:r>
            <a:r>
              <a:rPr lang="it-IT" dirty="0" err="1"/>
              <a:t>focused</a:t>
            </a:r>
            <a:r>
              <a:rPr lang="it-IT" dirty="0"/>
              <a:t> on the </a:t>
            </a:r>
            <a:r>
              <a:rPr lang="it-IT" dirty="0" err="1"/>
              <a:t>debate</a:t>
            </a:r>
            <a:r>
              <a:rPr lang="it-IT" dirty="0"/>
              <a:t> on </a:t>
            </a:r>
            <a:r>
              <a:rPr lang="it-IT" dirty="0" err="1"/>
              <a:t>Euroscepticism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A </a:t>
            </a:r>
            <a:r>
              <a:rPr lang="it-IT" dirty="0" err="1"/>
              <a:t>European</a:t>
            </a:r>
            <a:r>
              <a:rPr lang="it-IT" dirty="0"/>
              <a:t> market 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for </a:t>
            </a:r>
            <a:r>
              <a:rPr lang="it-IT" dirty="0" err="1"/>
              <a:t>citizens</a:t>
            </a:r>
            <a:r>
              <a:rPr lang="it-IT" dirty="0"/>
              <a:t> to </a:t>
            </a:r>
            <a:r>
              <a:rPr lang="it-IT" dirty="0" err="1"/>
              <a:t>know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Municipalities</a:t>
            </a:r>
            <a:r>
              <a:rPr lang="it-IT" dirty="0"/>
              <a:t> and </a:t>
            </a:r>
            <a:r>
              <a:rPr lang="it-IT" dirty="0" err="1"/>
              <a:t>traditions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Information for </a:t>
            </a:r>
            <a:r>
              <a:rPr lang="it-IT" dirty="0" err="1"/>
              <a:t>young</a:t>
            </a:r>
            <a:r>
              <a:rPr lang="it-IT" dirty="0"/>
              <a:t> </a:t>
            </a:r>
            <a:r>
              <a:rPr lang="it-IT" dirty="0" err="1"/>
              <a:t>people</a:t>
            </a:r>
            <a:r>
              <a:rPr lang="it-IT" dirty="0"/>
              <a:t> and </a:t>
            </a:r>
            <a:r>
              <a:rPr lang="it-IT" dirty="0" err="1"/>
              <a:t>students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 EU </a:t>
            </a:r>
            <a:r>
              <a:rPr lang="it-IT" dirty="0" err="1"/>
              <a:t>programmes</a:t>
            </a:r>
            <a:r>
              <a:rPr lang="it-IT" dirty="0"/>
              <a:t> </a:t>
            </a:r>
          </a:p>
          <a:p>
            <a:pPr>
              <a:buFontTx/>
              <a:buChar char="-"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723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EUROPEAN ADDED VALUE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European dimension can be found in two project perspectives:</a:t>
            </a:r>
          </a:p>
          <a:p>
            <a:pPr marL="0" indent="0">
              <a:buNone/>
            </a:pPr>
            <a:r>
              <a:rPr lang="en-US" dirty="0"/>
              <a:t>- A large and assorted  European partnership, 7 European countries  with old and new member states with a North – South and East-West dimension and with partners who represent different social traditions and civic participation in the social life.</a:t>
            </a:r>
          </a:p>
          <a:p>
            <a:pPr marL="0" indent="0">
              <a:buNone/>
            </a:pPr>
            <a:r>
              <a:rPr lang="en-US" dirty="0"/>
              <a:t>- The theme of the project itself which represents an open  and today issue at European level  in order to create a deep link between citizens and their participation in civic democratic life fighting against </a:t>
            </a:r>
            <a:r>
              <a:rPr lang="en-US" dirty="0" err="1"/>
              <a:t>euroscepticism</a:t>
            </a:r>
            <a:r>
              <a:rPr lang="en-US" dirty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5183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PROJECT TARGET GROUP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 </a:t>
            </a:r>
            <a:r>
              <a:rPr lang="en-US" b="1" dirty="0"/>
              <a:t>Public authorities</a:t>
            </a:r>
            <a:r>
              <a:rPr lang="en-US" dirty="0"/>
              <a:t>: the increased knowledge on the theme of EU policies will increase the political commitment in spreading information and in supporting international activities as priority in the political agenda;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b="1" dirty="0"/>
              <a:t>Young people</a:t>
            </a:r>
            <a:r>
              <a:rPr lang="en-US" dirty="0"/>
              <a:t>: the increased knowledge will open their mind and push them in approaching a European experience in their work or study context;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b="1" dirty="0"/>
              <a:t>General public</a:t>
            </a:r>
            <a:r>
              <a:rPr lang="en-US" dirty="0"/>
              <a:t>: the increased knowledge, through concrete activities as study visits or the European market of typical products, will increase their interest in the EU in a "bottom-up" perspective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812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EXPECTED RESULTS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The increased political commitment, </a:t>
            </a:r>
          </a:p>
          <a:p>
            <a:pPr>
              <a:buFontTx/>
              <a:buChar char="-"/>
            </a:pPr>
            <a:r>
              <a:rPr lang="en-US" dirty="0"/>
              <a:t>the improved participation of young people in EU </a:t>
            </a:r>
            <a:r>
              <a:rPr lang="en-US" dirty="0" err="1"/>
              <a:t>programmes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 the increased knowledge for citizens about EU policies and </a:t>
            </a:r>
            <a:r>
              <a:rPr lang="en-US" dirty="0" err="1"/>
              <a:t>programmes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develop in a mid-long term the </a:t>
            </a:r>
            <a:r>
              <a:rPr lang="en-US" b="1" dirty="0"/>
              <a:t>civic active participation </a:t>
            </a:r>
            <a:r>
              <a:rPr lang="en-US" dirty="0"/>
              <a:t>and </a:t>
            </a:r>
            <a:r>
              <a:rPr lang="en-US" b="1" dirty="0"/>
              <a:t>the sense of ownership to the EU </a:t>
            </a:r>
            <a:r>
              <a:rPr lang="en-US" dirty="0"/>
              <a:t>fighting at same time against Euroscepticism.</a:t>
            </a: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5535659" y="4311650"/>
            <a:ext cx="484632" cy="6758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0335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riunioni ione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116</TotalTime>
  <Words>533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Sala riunioni ione</vt:lpstr>
      <vt:lpstr>     WITHEU project</vt:lpstr>
      <vt:lpstr>PARTNERSHIP</vt:lpstr>
      <vt:lpstr>PROJECT BACKGROUND</vt:lpstr>
      <vt:lpstr>NEEDS TO BE APPROACHED</vt:lpstr>
      <vt:lpstr>OBJECTIVES </vt:lpstr>
      <vt:lpstr>ACTIVITIES</vt:lpstr>
      <vt:lpstr>EUROPEAN ADDED VALUE</vt:lpstr>
      <vt:lpstr>PROJECT TARGET GROUP</vt:lpstr>
      <vt:lpstr>EXPECTED RESULTS </vt:lpstr>
      <vt:lpstr>THANK YOU FOR YOUR ATTENTION  and ENJOY THE CONFERENCE!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WITHEU project</dc:title>
  <dc:creator>Laura</dc:creator>
  <cp:lastModifiedBy>Laura</cp:lastModifiedBy>
  <cp:revision>8</cp:revision>
  <dcterms:created xsi:type="dcterms:W3CDTF">2016-09-13T11:35:26Z</dcterms:created>
  <dcterms:modified xsi:type="dcterms:W3CDTF">2016-09-16T09:17:56Z</dcterms:modified>
</cp:coreProperties>
</file>