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9" r:id="rId3"/>
    <p:sldId id="334" r:id="rId4"/>
    <p:sldId id="308" r:id="rId5"/>
    <p:sldId id="344" r:id="rId6"/>
    <p:sldId id="336" r:id="rId7"/>
    <p:sldId id="337" r:id="rId8"/>
    <p:sldId id="347" r:id="rId9"/>
    <p:sldId id="340" r:id="rId10"/>
    <p:sldId id="329" r:id="rId11"/>
    <p:sldId id="325" r:id="rId12"/>
    <p:sldId id="341" r:id="rId13"/>
    <p:sldId id="342" r:id="rId14"/>
    <p:sldId id="343" r:id="rId15"/>
    <p:sldId id="270" r:id="rId16"/>
    <p:sldId id="346" r:id="rId17"/>
    <p:sldId id="348" r:id="rId18"/>
    <p:sldId id="288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AC8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B0CFD-9EBF-9342-AC13-7420CBF134C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A494E4-CF2E-C044-B56C-7A7BE58722BF}">
      <dgm:prSet/>
      <dgm:spPr/>
      <dgm:t>
        <a:bodyPr/>
        <a:lstStyle/>
        <a:p>
          <a:pPr rtl="0"/>
          <a:r>
            <a:rPr lang="it-IT" b="1" u="sng" dirty="0" smtClean="0"/>
            <a:t>ECSC</a:t>
          </a:r>
        </a:p>
        <a:p>
          <a:pPr rtl="0"/>
          <a:r>
            <a:rPr lang="it-IT" dirty="0" smtClean="0"/>
            <a:t>1951</a:t>
          </a:r>
        </a:p>
        <a:p>
          <a:pPr rtl="0"/>
          <a:r>
            <a:rPr lang="it-IT" dirty="0" err="1" smtClean="0"/>
            <a:t>Coal</a:t>
          </a:r>
          <a:r>
            <a:rPr lang="it-IT" dirty="0" smtClean="0"/>
            <a:t> and </a:t>
          </a:r>
          <a:r>
            <a:rPr lang="it-IT" dirty="0" err="1" smtClean="0"/>
            <a:t>Steal</a:t>
          </a:r>
          <a:r>
            <a:rPr lang="it-IT" dirty="0" smtClean="0"/>
            <a:t> Community</a:t>
          </a:r>
          <a:endParaRPr lang="it-IT" dirty="0"/>
        </a:p>
      </dgm:t>
    </dgm:pt>
    <dgm:pt modelId="{A094083B-B669-BA49-9D8F-7752339595E4}" type="parTrans" cxnId="{9A886F55-91F4-9549-B46D-1F278ED6747C}">
      <dgm:prSet/>
      <dgm:spPr/>
      <dgm:t>
        <a:bodyPr/>
        <a:lstStyle/>
        <a:p>
          <a:endParaRPr lang="it-IT"/>
        </a:p>
      </dgm:t>
    </dgm:pt>
    <dgm:pt modelId="{BA0CD8BB-4D48-F14B-9520-4853B9F05055}" type="sibTrans" cxnId="{9A886F55-91F4-9549-B46D-1F278ED6747C}">
      <dgm:prSet/>
      <dgm:spPr/>
      <dgm:t>
        <a:bodyPr/>
        <a:lstStyle/>
        <a:p>
          <a:endParaRPr lang="it-IT"/>
        </a:p>
      </dgm:t>
    </dgm:pt>
    <dgm:pt modelId="{2711ED2D-473D-D64E-81DC-AA593C41087A}">
      <dgm:prSet/>
      <dgm:spPr/>
      <dgm:t>
        <a:bodyPr/>
        <a:lstStyle/>
        <a:p>
          <a:pPr rtl="0"/>
          <a:r>
            <a:rPr lang="it-IT" b="1" u="sng" dirty="0" smtClean="0"/>
            <a:t>EEC</a:t>
          </a:r>
        </a:p>
        <a:p>
          <a:pPr rtl="0"/>
          <a:r>
            <a:rPr lang="it-IT" dirty="0" smtClean="0"/>
            <a:t>1957</a:t>
          </a:r>
        </a:p>
        <a:p>
          <a:pPr rtl="0"/>
          <a:r>
            <a:rPr lang="it-IT" dirty="0" smtClean="0"/>
            <a:t>The idea to create a COMMON MARKET</a:t>
          </a:r>
          <a:endParaRPr lang="it-IT" dirty="0"/>
        </a:p>
      </dgm:t>
    </dgm:pt>
    <dgm:pt modelId="{97E2A5CE-D784-D241-A489-2301B458A31A}" type="parTrans" cxnId="{EE35C87B-738A-8E4C-AB1F-452CB32951D8}">
      <dgm:prSet/>
      <dgm:spPr/>
      <dgm:t>
        <a:bodyPr/>
        <a:lstStyle/>
        <a:p>
          <a:endParaRPr lang="it-IT"/>
        </a:p>
      </dgm:t>
    </dgm:pt>
    <dgm:pt modelId="{565479BA-36F8-7E4E-8DFD-148D58388127}" type="sibTrans" cxnId="{EE35C87B-738A-8E4C-AB1F-452CB32951D8}">
      <dgm:prSet/>
      <dgm:spPr/>
      <dgm:t>
        <a:bodyPr/>
        <a:lstStyle/>
        <a:p>
          <a:endParaRPr lang="it-IT"/>
        </a:p>
      </dgm:t>
    </dgm:pt>
    <dgm:pt modelId="{C7D66DFD-F131-B84D-9C41-19E54E55FF69}">
      <dgm:prSet/>
      <dgm:spPr/>
      <dgm:t>
        <a:bodyPr/>
        <a:lstStyle/>
        <a:p>
          <a:r>
            <a:rPr lang="it-IT" b="1" u="sng" dirty="0" smtClean="0"/>
            <a:t>SEA</a:t>
          </a:r>
        </a:p>
        <a:p>
          <a:r>
            <a:rPr lang="it-IT" b="1" dirty="0" smtClean="0"/>
            <a:t>1986</a:t>
          </a:r>
        </a:p>
        <a:p>
          <a:r>
            <a:rPr lang="it-IT" dirty="0" err="1" smtClean="0"/>
            <a:t>Relaunching</a:t>
          </a:r>
          <a:r>
            <a:rPr lang="it-IT" dirty="0" smtClean="0"/>
            <a:t> the </a:t>
          </a:r>
          <a:r>
            <a:rPr lang="it-IT" dirty="0" err="1" smtClean="0"/>
            <a:t>integration</a:t>
          </a:r>
          <a:r>
            <a:rPr lang="it-IT" dirty="0" smtClean="0"/>
            <a:t> </a:t>
          </a:r>
          <a:r>
            <a:rPr lang="it-IT" dirty="0" err="1" smtClean="0"/>
            <a:t>project</a:t>
          </a:r>
          <a:endParaRPr lang="it-IT" dirty="0" smtClean="0"/>
        </a:p>
        <a:p>
          <a:r>
            <a:rPr lang="it-IT" dirty="0" smtClean="0"/>
            <a:t>And the </a:t>
          </a:r>
          <a:r>
            <a:rPr lang="it-IT" dirty="0" err="1" smtClean="0"/>
            <a:t>completion</a:t>
          </a:r>
          <a:r>
            <a:rPr lang="it-IT" dirty="0" smtClean="0"/>
            <a:t> of the SINGLE MARKET</a:t>
          </a:r>
          <a:endParaRPr lang="it-IT" dirty="0"/>
        </a:p>
      </dgm:t>
    </dgm:pt>
    <dgm:pt modelId="{DDF31220-EFD3-CC46-901F-10A079BFD7BE}" type="parTrans" cxnId="{970B12A4-5155-3948-822A-74C4D5B39BDC}">
      <dgm:prSet/>
      <dgm:spPr/>
      <dgm:t>
        <a:bodyPr/>
        <a:lstStyle/>
        <a:p>
          <a:endParaRPr lang="it-IT"/>
        </a:p>
      </dgm:t>
    </dgm:pt>
    <dgm:pt modelId="{4AAA5C30-7B80-7E46-8FEB-2CA082D7D8E2}" type="sibTrans" cxnId="{970B12A4-5155-3948-822A-74C4D5B39BDC}">
      <dgm:prSet/>
      <dgm:spPr/>
      <dgm:t>
        <a:bodyPr/>
        <a:lstStyle/>
        <a:p>
          <a:endParaRPr lang="it-IT"/>
        </a:p>
      </dgm:t>
    </dgm:pt>
    <dgm:pt modelId="{078FFB12-5597-DD41-A9E8-0FEDAEC634B9}">
      <dgm:prSet/>
      <dgm:spPr/>
      <dgm:t>
        <a:bodyPr/>
        <a:lstStyle/>
        <a:p>
          <a:r>
            <a:rPr lang="it-IT" b="1" u="sng" dirty="0" err="1" smtClean="0"/>
            <a:t>Treaty</a:t>
          </a:r>
          <a:r>
            <a:rPr lang="it-IT" b="1" u="sng" dirty="0" smtClean="0"/>
            <a:t> of Maastricht</a:t>
          </a:r>
        </a:p>
        <a:p>
          <a:r>
            <a:rPr lang="it-IT" b="1" dirty="0" smtClean="0"/>
            <a:t> 1992</a:t>
          </a:r>
        </a:p>
        <a:p>
          <a:r>
            <a:rPr lang="it-IT" dirty="0" smtClean="0"/>
            <a:t>Three </a:t>
          </a:r>
          <a:r>
            <a:rPr lang="it-IT" dirty="0" err="1" smtClean="0"/>
            <a:t>pillars</a:t>
          </a:r>
          <a:r>
            <a:rPr lang="it-IT" dirty="0" smtClean="0"/>
            <a:t> </a:t>
          </a:r>
          <a:r>
            <a:rPr lang="it-IT" dirty="0" err="1" smtClean="0"/>
            <a:t>arcitecture</a:t>
          </a:r>
          <a:r>
            <a:rPr lang="it-IT" dirty="0" smtClean="0"/>
            <a:t>. EC – CFSP - JHA.</a:t>
          </a:r>
        </a:p>
        <a:p>
          <a:r>
            <a:rPr lang="it-IT" dirty="0" smtClean="0"/>
            <a:t>The </a:t>
          </a:r>
          <a:r>
            <a:rPr lang="it-IT" dirty="0" err="1" smtClean="0"/>
            <a:t>bases</a:t>
          </a:r>
          <a:r>
            <a:rPr lang="it-IT" dirty="0" smtClean="0"/>
            <a:t> for the MONETARY UNION</a:t>
          </a:r>
          <a:endParaRPr lang="it-IT" dirty="0"/>
        </a:p>
      </dgm:t>
    </dgm:pt>
    <dgm:pt modelId="{3E2ED62D-7A82-4449-A680-B6582D120B13}" type="parTrans" cxnId="{3A010B13-15AF-8D48-9BB2-1F18005B5EAB}">
      <dgm:prSet/>
      <dgm:spPr/>
      <dgm:t>
        <a:bodyPr/>
        <a:lstStyle/>
        <a:p>
          <a:endParaRPr lang="it-IT"/>
        </a:p>
      </dgm:t>
    </dgm:pt>
    <dgm:pt modelId="{6E913108-C3FA-3F4B-A070-1301D4736617}" type="sibTrans" cxnId="{3A010B13-15AF-8D48-9BB2-1F18005B5EAB}">
      <dgm:prSet/>
      <dgm:spPr/>
      <dgm:t>
        <a:bodyPr/>
        <a:lstStyle/>
        <a:p>
          <a:endParaRPr lang="it-IT"/>
        </a:p>
      </dgm:t>
    </dgm:pt>
    <dgm:pt modelId="{C6F294C0-CF3E-D34D-BE92-35EE1ED78973}">
      <dgm:prSet/>
      <dgm:spPr/>
      <dgm:t>
        <a:bodyPr/>
        <a:lstStyle/>
        <a:p>
          <a:r>
            <a:rPr lang="it-IT" b="1" u="sng" dirty="0" err="1" smtClean="0"/>
            <a:t>Treaty</a:t>
          </a:r>
          <a:r>
            <a:rPr lang="it-IT" b="1" u="sng" dirty="0" smtClean="0"/>
            <a:t> of Amsterdam </a:t>
          </a:r>
          <a:r>
            <a:rPr lang="it-IT" dirty="0" smtClean="0"/>
            <a:t>1997</a:t>
          </a:r>
        </a:p>
        <a:p>
          <a:r>
            <a:rPr lang="it-IT" dirty="0" smtClean="0"/>
            <a:t> </a:t>
          </a:r>
        </a:p>
        <a:p>
          <a:r>
            <a:rPr lang="it-IT" dirty="0" err="1" smtClean="0"/>
            <a:t>Stability</a:t>
          </a:r>
          <a:r>
            <a:rPr lang="it-IT" dirty="0" smtClean="0"/>
            <a:t> and </a:t>
          </a:r>
          <a:r>
            <a:rPr lang="it-IT" dirty="0" err="1" smtClean="0"/>
            <a:t>Growth</a:t>
          </a:r>
          <a:r>
            <a:rPr lang="it-IT" dirty="0" smtClean="0"/>
            <a:t> </a:t>
          </a:r>
          <a:r>
            <a:rPr lang="it-IT" dirty="0" err="1" smtClean="0"/>
            <a:t>Pact</a:t>
          </a:r>
          <a:endParaRPr lang="it-IT" dirty="0"/>
        </a:p>
      </dgm:t>
    </dgm:pt>
    <dgm:pt modelId="{167232B9-67EE-764F-AC4A-41B63FBAF3B4}" type="parTrans" cxnId="{457FCB82-53F5-064D-A61B-8FFF12C80038}">
      <dgm:prSet/>
      <dgm:spPr/>
      <dgm:t>
        <a:bodyPr/>
        <a:lstStyle/>
        <a:p>
          <a:endParaRPr lang="it-IT"/>
        </a:p>
      </dgm:t>
    </dgm:pt>
    <dgm:pt modelId="{E64CDF55-011C-5648-BAD0-64758F83EA2F}" type="sibTrans" cxnId="{457FCB82-53F5-064D-A61B-8FFF12C80038}">
      <dgm:prSet/>
      <dgm:spPr/>
      <dgm:t>
        <a:bodyPr/>
        <a:lstStyle/>
        <a:p>
          <a:endParaRPr lang="it-IT"/>
        </a:p>
      </dgm:t>
    </dgm:pt>
    <dgm:pt modelId="{16A4EFF5-8E75-4C48-9C39-E920CCCA489D}">
      <dgm:prSet/>
      <dgm:spPr/>
      <dgm:t>
        <a:bodyPr/>
        <a:lstStyle/>
        <a:p>
          <a:r>
            <a:rPr lang="it-IT" b="1" u="sng" dirty="0" err="1" smtClean="0"/>
            <a:t>Treaty</a:t>
          </a:r>
          <a:r>
            <a:rPr lang="it-IT" b="1" u="sng" dirty="0" smtClean="0"/>
            <a:t> of </a:t>
          </a:r>
          <a:r>
            <a:rPr lang="it-IT" b="1" u="sng" dirty="0" err="1" smtClean="0"/>
            <a:t>Nice</a:t>
          </a:r>
          <a:endParaRPr lang="it-IT" b="1" u="sng" dirty="0" smtClean="0"/>
        </a:p>
        <a:p>
          <a:r>
            <a:rPr lang="it-IT" dirty="0" smtClean="0"/>
            <a:t>2001</a:t>
          </a:r>
        </a:p>
        <a:p>
          <a:r>
            <a:rPr lang="it-IT" dirty="0" smtClean="0"/>
            <a:t>Charter of </a:t>
          </a:r>
          <a:r>
            <a:rPr lang="it-IT" dirty="0" err="1" smtClean="0"/>
            <a:t>Fundamental</a:t>
          </a:r>
          <a:r>
            <a:rPr lang="it-IT" dirty="0" smtClean="0"/>
            <a:t> </a:t>
          </a:r>
          <a:r>
            <a:rPr lang="it-IT" dirty="0" err="1" smtClean="0"/>
            <a:t>Rights</a:t>
          </a:r>
          <a:endParaRPr lang="it-IT" dirty="0"/>
        </a:p>
      </dgm:t>
    </dgm:pt>
    <dgm:pt modelId="{FDF1F361-C968-1B4D-B7C2-6C46835E64C2}" type="parTrans" cxnId="{741D0638-55AB-E941-B158-B477922FA160}">
      <dgm:prSet/>
      <dgm:spPr/>
      <dgm:t>
        <a:bodyPr/>
        <a:lstStyle/>
        <a:p>
          <a:endParaRPr lang="it-IT"/>
        </a:p>
      </dgm:t>
    </dgm:pt>
    <dgm:pt modelId="{278BB652-27EC-3847-84FB-14DA30211F8E}" type="sibTrans" cxnId="{741D0638-55AB-E941-B158-B477922FA160}">
      <dgm:prSet/>
      <dgm:spPr/>
      <dgm:t>
        <a:bodyPr/>
        <a:lstStyle/>
        <a:p>
          <a:endParaRPr lang="it-IT"/>
        </a:p>
      </dgm:t>
    </dgm:pt>
    <dgm:pt modelId="{A04B82CC-A863-9A4E-A1DF-1FA720C82A33}">
      <dgm:prSet/>
      <dgm:spPr/>
      <dgm:t>
        <a:bodyPr/>
        <a:lstStyle/>
        <a:p>
          <a:r>
            <a:rPr lang="it-IT" b="1" u="sng" dirty="0" err="1" smtClean="0"/>
            <a:t>Treaty</a:t>
          </a:r>
          <a:r>
            <a:rPr lang="it-IT" b="1" u="sng" dirty="0" smtClean="0"/>
            <a:t> of </a:t>
          </a:r>
          <a:r>
            <a:rPr lang="it-IT" b="1" u="sng" dirty="0" err="1" smtClean="0"/>
            <a:t>Lisbon</a:t>
          </a:r>
          <a:r>
            <a:rPr lang="it-IT" b="1" u="sng" dirty="0" smtClean="0"/>
            <a:t> </a:t>
          </a:r>
        </a:p>
        <a:p>
          <a:r>
            <a:rPr lang="it-IT" dirty="0" smtClean="0"/>
            <a:t>2009</a:t>
          </a:r>
        </a:p>
        <a:p>
          <a:r>
            <a:rPr lang="it-IT" dirty="0" smtClean="0"/>
            <a:t>New </a:t>
          </a:r>
          <a:r>
            <a:rPr lang="it-IT" dirty="0" err="1" smtClean="0"/>
            <a:t>institutional</a:t>
          </a:r>
          <a:r>
            <a:rPr lang="it-IT" dirty="0" smtClean="0"/>
            <a:t> </a:t>
          </a:r>
          <a:r>
            <a:rPr lang="it-IT" dirty="0" err="1" smtClean="0"/>
            <a:t>architecture</a:t>
          </a:r>
          <a:r>
            <a:rPr lang="it-IT" dirty="0" smtClean="0"/>
            <a:t> and </a:t>
          </a:r>
          <a:r>
            <a:rPr lang="it-IT" dirty="0" err="1" smtClean="0"/>
            <a:t>launching</a:t>
          </a:r>
          <a:r>
            <a:rPr lang="it-IT" dirty="0" smtClean="0"/>
            <a:t> of a new </a:t>
          </a:r>
          <a:r>
            <a:rPr lang="it-IT" dirty="0" err="1" smtClean="0"/>
            <a:t>economic</a:t>
          </a:r>
          <a:r>
            <a:rPr lang="it-IT" dirty="0" smtClean="0"/>
            <a:t> </a:t>
          </a:r>
          <a:r>
            <a:rPr lang="it-IT" dirty="0" err="1" smtClean="0"/>
            <a:t>governance</a:t>
          </a:r>
          <a:endParaRPr lang="it-IT" dirty="0" smtClean="0"/>
        </a:p>
        <a:p>
          <a:endParaRPr lang="it-IT" dirty="0"/>
        </a:p>
      </dgm:t>
    </dgm:pt>
    <dgm:pt modelId="{B863102E-294B-AB48-B573-96338583D266}" type="parTrans" cxnId="{D9D9B062-F59F-1E4D-98CB-3B4EB7CA2E9D}">
      <dgm:prSet/>
      <dgm:spPr/>
      <dgm:t>
        <a:bodyPr/>
        <a:lstStyle/>
        <a:p>
          <a:endParaRPr lang="it-IT"/>
        </a:p>
      </dgm:t>
    </dgm:pt>
    <dgm:pt modelId="{5D9C1DD7-4C60-0E4D-93A9-6C36D961BB45}" type="sibTrans" cxnId="{D9D9B062-F59F-1E4D-98CB-3B4EB7CA2E9D}">
      <dgm:prSet/>
      <dgm:spPr/>
      <dgm:t>
        <a:bodyPr/>
        <a:lstStyle/>
        <a:p>
          <a:endParaRPr lang="it-IT"/>
        </a:p>
      </dgm:t>
    </dgm:pt>
    <dgm:pt modelId="{D6B28B58-7163-B54F-9EBE-A6BAF5415ED2}" type="pres">
      <dgm:prSet presAssocID="{6A3B0CFD-9EBF-9342-AC13-7420CBF134C5}" presName="CompostProcess" presStyleCnt="0">
        <dgm:presLayoutVars>
          <dgm:dir/>
          <dgm:resizeHandles val="exact"/>
        </dgm:presLayoutVars>
      </dgm:prSet>
      <dgm:spPr/>
    </dgm:pt>
    <dgm:pt modelId="{95CBE28B-B426-F645-81BE-BDEB21D9EF6E}" type="pres">
      <dgm:prSet presAssocID="{6A3B0CFD-9EBF-9342-AC13-7420CBF134C5}" presName="arrow" presStyleLbl="bgShp" presStyleIdx="0" presStyleCnt="1" custScaleX="117647"/>
      <dgm:spPr/>
    </dgm:pt>
    <dgm:pt modelId="{A71B1A5D-9DCE-F34A-9CF5-3E00B783B644}" type="pres">
      <dgm:prSet presAssocID="{6A3B0CFD-9EBF-9342-AC13-7420CBF134C5}" presName="linearProcess" presStyleCnt="0"/>
      <dgm:spPr/>
    </dgm:pt>
    <dgm:pt modelId="{03A5D5C5-8D9B-C049-AE8D-B925719852DF}" type="pres">
      <dgm:prSet presAssocID="{F1A494E4-CF2E-C044-B56C-7A7BE58722BF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CA9DFF-F3BB-D344-8577-69621A84FF88}" type="pres">
      <dgm:prSet presAssocID="{BA0CD8BB-4D48-F14B-9520-4853B9F05055}" presName="sibTrans" presStyleCnt="0"/>
      <dgm:spPr/>
    </dgm:pt>
    <dgm:pt modelId="{9DE27FEF-799B-3C4B-92B1-76C592ABDD77}" type="pres">
      <dgm:prSet presAssocID="{2711ED2D-473D-D64E-81DC-AA593C41087A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09BED4-5051-EE4B-9BCC-26403B4CB299}" type="pres">
      <dgm:prSet presAssocID="{565479BA-36F8-7E4E-8DFD-148D58388127}" presName="sibTrans" presStyleCnt="0"/>
      <dgm:spPr/>
    </dgm:pt>
    <dgm:pt modelId="{721AE53F-7499-C34F-B3F7-AF5D9F0156B4}" type="pres">
      <dgm:prSet presAssocID="{C7D66DFD-F131-B84D-9C41-19E54E55FF69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5D8C7A-0435-E14C-9841-008F04C60CBE}" type="pres">
      <dgm:prSet presAssocID="{4AAA5C30-7B80-7E46-8FEB-2CA082D7D8E2}" presName="sibTrans" presStyleCnt="0"/>
      <dgm:spPr/>
    </dgm:pt>
    <dgm:pt modelId="{172A350C-B637-4441-A230-EE19BD5E527C}" type="pres">
      <dgm:prSet presAssocID="{078FFB12-5597-DD41-A9E8-0FEDAEC634B9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DA3A2B-7E4C-3E4F-8C23-DE5E269482A7}" type="pres">
      <dgm:prSet presAssocID="{6E913108-C3FA-3F4B-A070-1301D4736617}" presName="sibTrans" presStyleCnt="0"/>
      <dgm:spPr/>
    </dgm:pt>
    <dgm:pt modelId="{8838263C-DF1D-A247-8AD6-FCB9C5502000}" type="pres">
      <dgm:prSet presAssocID="{C6F294C0-CF3E-D34D-BE92-35EE1ED78973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69A672-BD84-F84C-A0AA-F2220F32EDF4}" type="pres">
      <dgm:prSet presAssocID="{E64CDF55-011C-5648-BAD0-64758F83EA2F}" presName="sibTrans" presStyleCnt="0"/>
      <dgm:spPr/>
    </dgm:pt>
    <dgm:pt modelId="{A20B07D8-66D9-B042-A9D4-20126A16BC7E}" type="pres">
      <dgm:prSet presAssocID="{16A4EFF5-8E75-4C48-9C39-E920CCCA489D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770E8C-D221-EF40-B240-7B83F0C03D6C}" type="pres">
      <dgm:prSet presAssocID="{278BB652-27EC-3847-84FB-14DA30211F8E}" presName="sibTrans" presStyleCnt="0"/>
      <dgm:spPr/>
    </dgm:pt>
    <dgm:pt modelId="{04408644-E7F7-5748-B36D-C2215B93BA2D}" type="pres">
      <dgm:prSet presAssocID="{A04B82CC-A863-9A4E-A1DF-1FA720C82A33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57FCB82-53F5-064D-A61B-8FFF12C80038}" srcId="{6A3B0CFD-9EBF-9342-AC13-7420CBF134C5}" destId="{C6F294C0-CF3E-D34D-BE92-35EE1ED78973}" srcOrd="4" destOrd="0" parTransId="{167232B9-67EE-764F-AC4A-41B63FBAF3B4}" sibTransId="{E64CDF55-011C-5648-BAD0-64758F83EA2F}"/>
    <dgm:cxn modelId="{86D1DCAA-0CA7-B544-9731-FB6F1DFCDD9A}" type="presOf" srcId="{2711ED2D-473D-D64E-81DC-AA593C41087A}" destId="{9DE27FEF-799B-3C4B-92B1-76C592ABDD77}" srcOrd="0" destOrd="0" presId="urn:microsoft.com/office/officeart/2005/8/layout/hProcess9"/>
    <dgm:cxn modelId="{3A010B13-15AF-8D48-9BB2-1F18005B5EAB}" srcId="{6A3B0CFD-9EBF-9342-AC13-7420CBF134C5}" destId="{078FFB12-5597-DD41-A9E8-0FEDAEC634B9}" srcOrd="3" destOrd="0" parTransId="{3E2ED62D-7A82-4449-A680-B6582D120B13}" sibTransId="{6E913108-C3FA-3F4B-A070-1301D4736617}"/>
    <dgm:cxn modelId="{9A886F55-91F4-9549-B46D-1F278ED6747C}" srcId="{6A3B0CFD-9EBF-9342-AC13-7420CBF134C5}" destId="{F1A494E4-CF2E-C044-B56C-7A7BE58722BF}" srcOrd="0" destOrd="0" parTransId="{A094083B-B669-BA49-9D8F-7752339595E4}" sibTransId="{BA0CD8BB-4D48-F14B-9520-4853B9F05055}"/>
    <dgm:cxn modelId="{24CAC5E3-9249-7C49-9926-2204BB8265F5}" type="presOf" srcId="{C7D66DFD-F131-B84D-9C41-19E54E55FF69}" destId="{721AE53F-7499-C34F-B3F7-AF5D9F0156B4}" srcOrd="0" destOrd="0" presId="urn:microsoft.com/office/officeart/2005/8/layout/hProcess9"/>
    <dgm:cxn modelId="{0F855386-0053-2B47-A6E2-34527E674223}" type="presOf" srcId="{C6F294C0-CF3E-D34D-BE92-35EE1ED78973}" destId="{8838263C-DF1D-A247-8AD6-FCB9C5502000}" srcOrd="0" destOrd="0" presId="urn:microsoft.com/office/officeart/2005/8/layout/hProcess9"/>
    <dgm:cxn modelId="{68307339-0E93-4E4C-8BE6-AA3537D04A16}" type="presOf" srcId="{F1A494E4-CF2E-C044-B56C-7A7BE58722BF}" destId="{03A5D5C5-8D9B-C049-AE8D-B925719852DF}" srcOrd="0" destOrd="0" presId="urn:microsoft.com/office/officeart/2005/8/layout/hProcess9"/>
    <dgm:cxn modelId="{DED6C05F-319A-9C4D-8BF4-FF30A2C12254}" type="presOf" srcId="{A04B82CC-A863-9A4E-A1DF-1FA720C82A33}" destId="{04408644-E7F7-5748-B36D-C2215B93BA2D}" srcOrd="0" destOrd="0" presId="urn:microsoft.com/office/officeart/2005/8/layout/hProcess9"/>
    <dgm:cxn modelId="{EE35C87B-738A-8E4C-AB1F-452CB32951D8}" srcId="{6A3B0CFD-9EBF-9342-AC13-7420CBF134C5}" destId="{2711ED2D-473D-D64E-81DC-AA593C41087A}" srcOrd="1" destOrd="0" parTransId="{97E2A5CE-D784-D241-A489-2301B458A31A}" sibTransId="{565479BA-36F8-7E4E-8DFD-148D58388127}"/>
    <dgm:cxn modelId="{741D0638-55AB-E941-B158-B477922FA160}" srcId="{6A3B0CFD-9EBF-9342-AC13-7420CBF134C5}" destId="{16A4EFF5-8E75-4C48-9C39-E920CCCA489D}" srcOrd="5" destOrd="0" parTransId="{FDF1F361-C968-1B4D-B7C2-6C46835E64C2}" sibTransId="{278BB652-27EC-3847-84FB-14DA30211F8E}"/>
    <dgm:cxn modelId="{87371437-F0C6-DE4B-81B9-AE442BDD08AE}" type="presOf" srcId="{6A3B0CFD-9EBF-9342-AC13-7420CBF134C5}" destId="{D6B28B58-7163-B54F-9EBE-A6BAF5415ED2}" srcOrd="0" destOrd="0" presId="urn:microsoft.com/office/officeart/2005/8/layout/hProcess9"/>
    <dgm:cxn modelId="{D9D9B062-F59F-1E4D-98CB-3B4EB7CA2E9D}" srcId="{6A3B0CFD-9EBF-9342-AC13-7420CBF134C5}" destId="{A04B82CC-A863-9A4E-A1DF-1FA720C82A33}" srcOrd="6" destOrd="0" parTransId="{B863102E-294B-AB48-B573-96338583D266}" sibTransId="{5D9C1DD7-4C60-0E4D-93A9-6C36D961BB45}"/>
    <dgm:cxn modelId="{86A0CB9B-1A61-B542-A7B2-D10E9F758F5D}" type="presOf" srcId="{078FFB12-5597-DD41-A9E8-0FEDAEC634B9}" destId="{172A350C-B637-4441-A230-EE19BD5E527C}" srcOrd="0" destOrd="0" presId="urn:microsoft.com/office/officeart/2005/8/layout/hProcess9"/>
    <dgm:cxn modelId="{970B12A4-5155-3948-822A-74C4D5B39BDC}" srcId="{6A3B0CFD-9EBF-9342-AC13-7420CBF134C5}" destId="{C7D66DFD-F131-B84D-9C41-19E54E55FF69}" srcOrd="2" destOrd="0" parTransId="{DDF31220-EFD3-CC46-901F-10A079BFD7BE}" sibTransId="{4AAA5C30-7B80-7E46-8FEB-2CA082D7D8E2}"/>
    <dgm:cxn modelId="{45D71250-0E61-3840-AB73-4EC6B33542F5}" type="presOf" srcId="{16A4EFF5-8E75-4C48-9C39-E920CCCA489D}" destId="{A20B07D8-66D9-B042-A9D4-20126A16BC7E}" srcOrd="0" destOrd="0" presId="urn:microsoft.com/office/officeart/2005/8/layout/hProcess9"/>
    <dgm:cxn modelId="{478A9389-D3B8-1046-B513-D3CA0437A811}" type="presParOf" srcId="{D6B28B58-7163-B54F-9EBE-A6BAF5415ED2}" destId="{95CBE28B-B426-F645-81BE-BDEB21D9EF6E}" srcOrd="0" destOrd="0" presId="urn:microsoft.com/office/officeart/2005/8/layout/hProcess9"/>
    <dgm:cxn modelId="{3F977250-730D-4147-AE8A-65001E3B3C65}" type="presParOf" srcId="{D6B28B58-7163-B54F-9EBE-A6BAF5415ED2}" destId="{A71B1A5D-9DCE-F34A-9CF5-3E00B783B644}" srcOrd="1" destOrd="0" presId="urn:microsoft.com/office/officeart/2005/8/layout/hProcess9"/>
    <dgm:cxn modelId="{9A6B02E4-ED25-F84C-ADC8-405C1D96FA53}" type="presParOf" srcId="{A71B1A5D-9DCE-F34A-9CF5-3E00B783B644}" destId="{03A5D5C5-8D9B-C049-AE8D-B925719852DF}" srcOrd="0" destOrd="0" presId="urn:microsoft.com/office/officeart/2005/8/layout/hProcess9"/>
    <dgm:cxn modelId="{9702C7C0-559C-674B-BF7C-115A54091A01}" type="presParOf" srcId="{A71B1A5D-9DCE-F34A-9CF5-3E00B783B644}" destId="{C6CA9DFF-F3BB-D344-8577-69621A84FF88}" srcOrd="1" destOrd="0" presId="urn:microsoft.com/office/officeart/2005/8/layout/hProcess9"/>
    <dgm:cxn modelId="{3712DA2F-EB12-2E47-BD6D-F12EB3DE8FEA}" type="presParOf" srcId="{A71B1A5D-9DCE-F34A-9CF5-3E00B783B644}" destId="{9DE27FEF-799B-3C4B-92B1-76C592ABDD77}" srcOrd="2" destOrd="0" presId="urn:microsoft.com/office/officeart/2005/8/layout/hProcess9"/>
    <dgm:cxn modelId="{33ED57BA-AE7A-034A-A6EA-7154FE496597}" type="presParOf" srcId="{A71B1A5D-9DCE-F34A-9CF5-3E00B783B644}" destId="{9C09BED4-5051-EE4B-9BCC-26403B4CB299}" srcOrd="3" destOrd="0" presId="urn:microsoft.com/office/officeart/2005/8/layout/hProcess9"/>
    <dgm:cxn modelId="{54E2B00D-BB75-FF4B-B660-2CC13588A113}" type="presParOf" srcId="{A71B1A5D-9DCE-F34A-9CF5-3E00B783B644}" destId="{721AE53F-7499-C34F-B3F7-AF5D9F0156B4}" srcOrd="4" destOrd="0" presId="urn:microsoft.com/office/officeart/2005/8/layout/hProcess9"/>
    <dgm:cxn modelId="{06CF6A2A-00A0-0248-A2E1-66DE3D54C7F6}" type="presParOf" srcId="{A71B1A5D-9DCE-F34A-9CF5-3E00B783B644}" destId="{575D8C7A-0435-E14C-9841-008F04C60CBE}" srcOrd="5" destOrd="0" presId="urn:microsoft.com/office/officeart/2005/8/layout/hProcess9"/>
    <dgm:cxn modelId="{542B53BF-EC1C-324C-B52F-9C0B0F50C394}" type="presParOf" srcId="{A71B1A5D-9DCE-F34A-9CF5-3E00B783B644}" destId="{172A350C-B637-4441-A230-EE19BD5E527C}" srcOrd="6" destOrd="0" presId="urn:microsoft.com/office/officeart/2005/8/layout/hProcess9"/>
    <dgm:cxn modelId="{C5DAF1C4-A08C-DA4B-8679-83CC3B671EBC}" type="presParOf" srcId="{A71B1A5D-9DCE-F34A-9CF5-3E00B783B644}" destId="{0EDA3A2B-7E4C-3E4F-8C23-DE5E269482A7}" srcOrd="7" destOrd="0" presId="urn:microsoft.com/office/officeart/2005/8/layout/hProcess9"/>
    <dgm:cxn modelId="{6F654BB5-5562-B546-946C-54D08DA638D0}" type="presParOf" srcId="{A71B1A5D-9DCE-F34A-9CF5-3E00B783B644}" destId="{8838263C-DF1D-A247-8AD6-FCB9C5502000}" srcOrd="8" destOrd="0" presId="urn:microsoft.com/office/officeart/2005/8/layout/hProcess9"/>
    <dgm:cxn modelId="{9E94353E-67E2-3447-B88E-8866C6A13369}" type="presParOf" srcId="{A71B1A5D-9DCE-F34A-9CF5-3E00B783B644}" destId="{C069A672-BD84-F84C-A0AA-F2220F32EDF4}" srcOrd="9" destOrd="0" presId="urn:microsoft.com/office/officeart/2005/8/layout/hProcess9"/>
    <dgm:cxn modelId="{BC31F15D-4CA0-9A4A-8B54-B19373256E00}" type="presParOf" srcId="{A71B1A5D-9DCE-F34A-9CF5-3E00B783B644}" destId="{A20B07D8-66D9-B042-A9D4-20126A16BC7E}" srcOrd="10" destOrd="0" presId="urn:microsoft.com/office/officeart/2005/8/layout/hProcess9"/>
    <dgm:cxn modelId="{3C0D9C0A-A50F-964E-9FA7-E921F38D7DB1}" type="presParOf" srcId="{A71B1A5D-9DCE-F34A-9CF5-3E00B783B644}" destId="{F2770E8C-D221-EF40-B240-7B83F0C03D6C}" srcOrd="11" destOrd="0" presId="urn:microsoft.com/office/officeart/2005/8/layout/hProcess9"/>
    <dgm:cxn modelId="{15B96F2B-9661-884B-890F-2258AEAB223D}" type="presParOf" srcId="{A71B1A5D-9DCE-F34A-9CF5-3E00B783B644}" destId="{04408644-E7F7-5748-B36D-C2215B93BA2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485E4-115B-2742-99C0-97CDDD5B3F66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AF1D279-0FE9-2C4B-9F88-824A6313A54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u="sng" dirty="0" err="1" smtClean="0"/>
            <a:t>Democratic</a:t>
          </a:r>
          <a:r>
            <a:rPr lang="it-IT" sz="1600" u="sng" dirty="0" smtClean="0"/>
            <a:t> </a:t>
          </a:r>
          <a:r>
            <a:rPr lang="it-IT" sz="1600" dirty="0" err="1" smtClean="0"/>
            <a:t>euroscepticism</a:t>
          </a:r>
          <a:endParaRPr lang="it-IT" sz="16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 smtClean="0"/>
            <a:t>(</a:t>
          </a:r>
          <a:r>
            <a:rPr lang="it-IT" sz="1600" dirty="0" err="1" smtClean="0"/>
            <a:t>critique</a:t>
          </a:r>
          <a:r>
            <a:rPr lang="it-IT" sz="1600" dirty="0" smtClean="0"/>
            <a:t> of the </a:t>
          </a:r>
          <a:r>
            <a:rPr lang="it-IT" sz="1600" dirty="0" err="1" smtClean="0"/>
            <a:t>democratic</a:t>
          </a:r>
          <a:r>
            <a:rPr lang="it-IT" sz="1600" dirty="0" smtClean="0"/>
            <a:t> deficit)</a:t>
          </a:r>
        </a:p>
        <a:p>
          <a:pPr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dirty="0"/>
        </a:p>
      </dgm:t>
    </dgm:pt>
    <dgm:pt modelId="{1D1507AE-5BAD-C543-97A4-D3BB32CDE0AE}" type="parTrans" cxnId="{8545E461-7EBF-B744-9BBB-33A3CFA79562}">
      <dgm:prSet/>
      <dgm:spPr/>
      <dgm:t>
        <a:bodyPr/>
        <a:lstStyle/>
        <a:p>
          <a:endParaRPr lang="it-IT"/>
        </a:p>
      </dgm:t>
    </dgm:pt>
    <dgm:pt modelId="{DB6EF6BF-2ADE-7E4C-BEC1-501B546E9109}" type="sibTrans" cxnId="{8545E461-7EBF-B744-9BBB-33A3CFA79562}">
      <dgm:prSet/>
      <dgm:spPr/>
      <dgm:t>
        <a:bodyPr/>
        <a:lstStyle/>
        <a:p>
          <a:endParaRPr lang="it-IT"/>
        </a:p>
      </dgm:t>
    </dgm:pt>
    <dgm:pt modelId="{FA86C099-233E-9B47-8F56-8C4211A2BBD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u="sng" dirty="0" err="1" smtClean="0"/>
            <a:t>Utilitarian</a:t>
          </a:r>
          <a:r>
            <a:rPr lang="it-IT" sz="1600" b="1" dirty="0" smtClean="0"/>
            <a:t> </a:t>
          </a:r>
          <a:r>
            <a:rPr lang="it-IT" sz="1600" dirty="0" err="1" smtClean="0"/>
            <a:t>euroscepticism</a:t>
          </a:r>
          <a:endParaRPr lang="it-IT" sz="16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 smtClean="0"/>
            <a:t>(benefits/</a:t>
          </a:r>
          <a:r>
            <a:rPr lang="it-IT" sz="1600" dirty="0" err="1" smtClean="0"/>
            <a:t>costs</a:t>
          </a:r>
          <a:r>
            <a:rPr lang="it-IT" sz="1600" dirty="0" smtClean="0"/>
            <a:t> for the country, </a:t>
          </a:r>
          <a:r>
            <a:rPr lang="it-IT" sz="1600" dirty="0" err="1" smtClean="0"/>
            <a:t>not</a:t>
          </a:r>
          <a:r>
            <a:rPr lang="it-IT" sz="1600" dirty="0" smtClean="0"/>
            <a:t> “Europe” </a:t>
          </a:r>
          <a:r>
            <a:rPr lang="it-IT" sz="1600" dirty="0" err="1" smtClean="0"/>
            <a:t>as</a:t>
          </a:r>
          <a:r>
            <a:rPr lang="it-IT" sz="1600" dirty="0" smtClean="0"/>
            <a:t> a </a:t>
          </a:r>
          <a:r>
            <a:rPr lang="it-IT" sz="1600" dirty="0" err="1" smtClean="0"/>
            <a:t>whole</a:t>
          </a:r>
          <a:r>
            <a:rPr lang="it-IT" sz="1600" dirty="0" smtClean="0"/>
            <a:t>)</a:t>
          </a:r>
        </a:p>
        <a:p>
          <a:pPr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dirty="0"/>
        </a:p>
      </dgm:t>
    </dgm:pt>
    <dgm:pt modelId="{364911D2-6EB3-1E49-9B2E-2F200AB11615}" type="parTrans" cxnId="{7BA36674-51DB-6043-B0F4-2DE5FD3F3E3D}">
      <dgm:prSet/>
      <dgm:spPr/>
      <dgm:t>
        <a:bodyPr/>
        <a:lstStyle/>
        <a:p>
          <a:endParaRPr lang="it-IT"/>
        </a:p>
      </dgm:t>
    </dgm:pt>
    <dgm:pt modelId="{FFFA5885-4FF5-9C4F-AC7A-A4865633D52E}" type="sibTrans" cxnId="{7BA36674-51DB-6043-B0F4-2DE5FD3F3E3D}">
      <dgm:prSet/>
      <dgm:spPr/>
      <dgm:t>
        <a:bodyPr/>
        <a:lstStyle/>
        <a:p>
          <a:endParaRPr lang="it-IT"/>
        </a:p>
      </dgm:t>
    </dgm:pt>
    <dgm:pt modelId="{FD7A501C-B7DB-BE43-A85F-90579A8F589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u="sng" dirty="0" smtClean="0"/>
            <a:t>“No global” </a:t>
          </a:r>
          <a:r>
            <a:rPr lang="it-IT" sz="1600" dirty="0" err="1" smtClean="0"/>
            <a:t>euroscepticism</a:t>
          </a:r>
          <a:endParaRPr lang="it-IT" sz="16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 smtClean="0"/>
            <a:t>(</a:t>
          </a:r>
          <a:r>
            <a:rPr lang="it-IT" sz="1600" dirty="0" err="1" smtClean="0"/>
            <a:t>critique</a:t>
          </a:r>
          <a:r>
            <a:rPr lang="it-IT" sz="1600" dirty="0" smtClean="0"/>
            <a:t> to the </a:t>
          </a:r>
          <a:r>
            <a:rPr lang="it-IT" sz="1600" dirty="0" err="1" smtClean="0"/>
            <a:t>neoliberal</a:t>
          </a:r>
          <a:r>
            <a:rPr lang="it-IT" sz="1600" dirty="0" smtClean="0"/>
            <a:t> Europe and to the austerity </a:t>
          </a:r>
          <a:r>
            <a:rPr lang="it-IT" sz="1600" dirty="0" err="1" smtClean="0"/>
            <a:t>measures</a:t>
          </a:r>
          <a:r>
            <a:rPr lang="it-IT" sz="1600" dirty="0" smtClean="0"/>
            <a:t>)</a:t>
          </a:r>
        </a:p>
      </dgm:t>
    </dgm:pt>
    <dgm:pt modelId="{3B50A9DA-A85F-2441-AEE6-9F0B0B2B24E4}" type="parTrans" cxnId="{17F3DEAD-AC87-6240-9100-E09F233F74F5}">
      <dgm:prSet/>
      <dgm:spPr/>
      <dgm:t>
        <a:bodyPr/>
        <a:lstStyle/>
        <a:p>
          <a:endParaRPr lang="it-IT"/>
        </a:p>
      </dgm:t>
    </dgm:pt>
    <dgm:pt modelId="{EA758F9D-70ED-5343-A04A-FBFB3C2520F4}" type="sibTrans" cxnId="{17F3DEAD-AC87-6240-9100-E09F233F74F5}">
      <dgm:prSet/>
      <dgm:spPr/>
      <dgm:t>
        <a:bodyPr/>
        <a:lstStyle/>
        <a:p>
          <a:endParaRPr lang="it-IT"/>
        </a:p>
      </dgm:t>
    </dgm:pt>
    <dgm:pt modelId="{AC96FF71-4F02-FA45-B75C-F4D32F7730B6}">
      <dgm:prSet custT="1"/>
      <dgm:spPr/>
      <dgm:t>
        <a:bodyPr/>
        <a:lstStyle/>
        <a:p>
          <a:r>
            <a:rPr lang="it-IT" sz="1600" b="1" u="sng" dirty="0" err="1" smtClean="0"/>
            <a:t>Sovranism</a:t>
          </a:r>
          <a:endParaRPr lang="it-IT" sz="1600" b="1" u="sng" dirty="0" smtClean="0"/>
        </a:p>
        <a:p>
          <a:r>
            <a:rPr lang="it-IT" sz="1600" dirty="0" smtClean="0"/>
            <a:t>(the </a:t>
          </a:r>
          <a:r>
            <a:rPr lang="it-IT" sz="1600" dirty="0" err="1" smtClean="0"/>
            <a:t>identitarian</a:t>
          </a:r>
          <a:r>
            <a:rPr lang="it-IT" sz="1600" dirty="0" smtClean="0"/>
            <a:t> or/and </a:t>
          </a:r>
          <a:r>
            <a:rPr lang="it-IT" sz="1600" dirty="0" err="1" smtClean="0"/>
            <a:t>national</a:t>
          </a:r>
          <a:r>
            <a:rPr lang="it-IT" sz="1600" dirty="0" smtClean="0"/>
            <a:t> </a:t>
          </a:r>
          <a:r>
            <a:rPr lang="it-IT" sz="1600" dirty="0" err="1" smtClean="0"/>
            <a:t>claim</a:t>
          </a:r>
          <a:r>
            <a:rPr lang="it-IT" sz="1600" dirty="0" smtClean="0"/>
            <a:t> </a:t>
          </a:r>
          <a:r>
            <a:rPr lang="it-IT" sz="1600" dirty="0" err="1" smtClean="0"/>
            <a:t>towards</a:t>
          </a:r>
          <a:r>
            <a:rPr lang="it-IT" sz="1600" dirty="0" smtClean="0"/>
            <a:t> the </a:t>
          </a:r>
          <a:r>
            <a:rPr lang="it-IT" sz="1600" dirty="0" err="1" smtClean="0"/>
            <a:t>popular</a:t>
          </a:r>
          <a:r>
            <a:rPr lang="it-IT" sz="1600" dirty="0" smtClean="0"/>
            <a:t> </a:t>
          </a:r>
          <a:r>
            <a:rPr lang="it-IT" sz="1600" dirty="0" err="1" smtClean="0"/>
            <a:t>sovreignty</a:t>
          </a:r>
          <a:r>
            <a:rPr lang="it-IT" sz="1600" dirty="0" smtClean="0"/>
            <a:t>)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dirty="0"/>
        </a:p>
      </dgm:t>
    </dgm:pt>
    <dgm:pt modelId="{2424CE81-DCB2-0C4B-A967-A97B17418EB3}" type="parTrans" cxnId="{338CB4A8-9CE6-9A4A-AEBD-B12F6D96B533}">
      <dgm:prSet/>
      <dgm:spPr/>
      <dgm:t>
        <a:bodyPr/>
        <a:lstStyle/>
        <a:p>
          <a:endParaRPr lang="it-IT"/>
        </a:p>
      </dgm:t>
    </dgm:pt>
    <dgm:pt modelId="{05B95B9D-D132-9A49-8D28-B17D9DA0A2AA}" type="sibTrans" cxnId="{338CB4A8-9CE6-9A4A-AEBD-B12F6D96B533}">
      <dgm:prSet/>
      <dgm:spPr/>
      <dgm:t>
        <a:bodyPr/>
        <a:lstStyle/>
        <a:p>
          <a:endParaRPr lang="it-IT"/>
        </a:p>
      </dgm:t>
    </dgm:pt>
    <dgm:pt modelId="{E00B9E07-6BE8-534B-AC36-4C3B151C34DB}" type="pres">
      <dgm:prSet presAssocID="{967485E4-115B-2742-99C0-97CDDD5B3F66}" presName="matrix" presStyleCnt="0">
        <dgm:presLayoutVars>
          <dgm:chMax val="1"/>
          <dgm:dir/>
          <dgm:resizeHandles val="exact"/>
        </dgm:presLayoutVars>
      </dgm:prSet>
      <dgm:spPr/>
    </dgm:pt>
    <dgm:pt modelId="{F84FA6B6-0DBB-5F47-A9D2-3A8938646CC5}" type="pres">
      <dgm:prSet presAssocID="{967485E4-115B-2742-99C0-97CDDD5B3F66}" presName="diamond" presStyleLbl="bgShp" presStyleIdx="0" presStyleCnt="1"/>
      <dgm:spPr/>
    </dgm:pt>
    <dgm:pt modelId="{0B616203-1445-D04A-A9DC-5E40458B046D}" type="pres">
      <dgm:prSet presAssocID="{967485E4-115B-2742-99C0-97CDDD5B3F6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431D1E-E425-6C42-B381-54F8B8A7F210}" type="pres">
      <dgm:prSet presAssocID="{967485E4-115B-2742-99C0-97CDDD5B3F6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61BDA2-4812-AD43-9E81-C8DBDADE82EC}" type="pres">
      <dgm:prSet presAssocID="{967485E4-115B-2742-99C0-97CDDD5B3F6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9DA7F8-33C1-0543-97AE-D8E58F7A142E}" type="pres">
      <dgm:prSet presAssocID="{967485E4-115B-2742-99C0-97CDDD5B3F6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D530077-0AFB-F445-9FF0-3246F3819E27}" type="presOf" srcId="{FD7A501C-B7DB-BE43-A85F-90579A8F589F}" destId="{4D61BDA2-4812-AD43-9E81-C8DBDADE82EC}" srcOrd="0" destOrd="0" presId="urn:microsoft.com/office/officeart/2005/8/layout/matrix3"/>
    <dgm:cxn modelId="{17F3DEAD-AC87-6240-9100-E09F233F74F5}" srcId="{967485E4-115B-2742-99C0-97CDDD5B3F66}" destId="{FD7A501C-B7DB-BE43-A85F-90579A8F589F}" srcOrd="2" destOrd="0" parTransId="{3B50A9DA-A85F-2441-AEE6-9F0B0B2B24E4}" sibTransId="{EA758F9D-70ED-5343-A04A-FBFB3C2520F4}"/>
    <dgm:cxn modelId="{8545E461-7EBF-B744-9BBB-33A3CFA79562}" srcId="{967485E4-115B-2742-99C0-97CDDD5B3F66}" destId="{6AF1D279-0FE9-2C4B-9F88-824A6313A542}" srcOrd="0" destOrd="0" parTransId="{1D1507AE-5BAD-C543-97A4-D3BB32CDE0AE}" sibTransId="{DB6EF6BF-2ADE-7E4C-BEC1-501B546E9109}"/>
    <dgm:cxn modelId="{A5DBAF73-22D3-FF4D-9B8F-9CAF51FB6F13}" type="presOf" srcId="{AC96FF71-4F02-FA45-B75C-F4D32F7730B6}" destId="{209DA7F8-33C1-0543-97AE-D8E58F7A142E}" srcOrd="0" destOrd="0" presId="urn:microsoft.com/office/officeart/2005/8/layout/matrix3"/>
    <dgm:cxn modelId="{DA9BB3D4-81F2-AF45-AE49-CEE39A621200}" type="presOf" srcId="{6AF1D279-0FE9-2C4B-9F88-824A6313A542}" destId="{0B616203-1445-D04A-A9DC-5E40458B046D}" srcOrd="0" destOrd="0" presId="urn:microsoft.com/office/officeart/2005/8/layout/matrix3"/>
    <dgm:cxn modelId="{4F45E782-F8B5-8641-BB09-92C59884D924}" type="presOf" srcId="{FA86C099-233E-9B47-8F56-8C4211A2BBDE}" destId="{C9431D1E-E425-6C42-B381-54F8B8A7F210}" srcOrd="0" destOrd="0" presId="urn:microsoft.com/office/officeart/2005/8/layout/matrix3"/>
    <dgm:cxn modelId="{338CB4A8-9CE6-9A4A-AEBD-B12F6D96B533}" srcId="{967485E4-115B-2742-99C0-97CDDD5B3F66}" destId="{AC96FF71-4F02-FA45-B75C-F4D32F7730B6}" srcOrd="3" destOrd="0" parTransId="{2424CE81-DCB2-0C4B-A967-A97B17418EB3}" sibTransId="{05B95B9D-D132-9A49-8D28-B17D9DA0A2AA}"/>
    <dgm:cxn modelId="{7BA36674-51DB-6043-B0F4-2DE5FD3F3E3D}" srcId="{967485E4-115B-2742-99C0-97CDDD5B3F66}" destId="{FA86C099-233E-9B47-8F56-8C4211A2BBDE}" srcOrd="1" destOrd="0" parTransId="{364911D2-6EB3-1E49-9B2E-2F200AB11615}" sibTransId="{FFFA5885-4FF5-9C4F-AC7A-A4865633D52E}"/>
    <dgm:cxn modelId="{CE27DAE2-840C-DE4D-AAAD-43D84AE422CF}" type="presOf" srcId="{967485E4-115B-2742-99C0-97CDDD5B3F66}" destId="{E00B9E07-6BE8-534B-AC36-4C3B151C34DB}" srcOrd="0" destOrd="0" presId="urn:microsoft.com/office/officeart/2005/8/layout/matrix3"/>
    <dgm:cxn modelId="{F5C379B0-9DA2-8649-BDFA-B93876D6A11B}" type="presParOf" srcId="{E00B9E07-6BE8-534B-AC36-4C3B151C34DB}" destId="{F84FA6B6-0DBB-5F47-A9D2-3A8938646CC5}" srcOrd="0" destOrd="0" presId="urn:microsoft.com/office/officeart/2005/8/layout/matrix3"/>
    <dgm:cxn modelId="{7BAAC5F0-1A90-CD45-9768-DAF91FCDF10C}" type="presParOf" srcId="{E00B9E07-6BE8-534B-AC36-4C3B151C34DB}" destId="{0B616203-1445-D04A-A9DC-5E40458B046D}" srcOrd="1" destOrd="0" presId="urn:microsoft.com/office/officeart/2005/8/layout/matrix3"/>
    <dgm:cxn modelId="{83B10EE1-B7A7-FC45-9109-09C9CFB8F2DE}" type="presParOf" srcId="{E00B9E07-6BE8-534B-AC36-4C3B151C34DB}" destId="{C9431D1E-E425-6C42-B381-54F8B8A7F210}" srcOrd="2" destOrd="0" presId="urn:microsoft.com/office/officeart/2005/8/layout/matrix3"/>
    <dgm:cxn modelId="{23BE84FD-0548-B04E-986C-57FCD83F6AD2}" type="presParOf" srcId="{E00B9E07-6BE8-534B-AC36-4C3B151C34DB}" destId="{4D61BDA2-4812-AD43-9E81-C8DBDADE82EC}" srcOrd="3" destOrd="0" presId="urn:microsoft.com/office/officeart/2005/8/layout/matrix3"/>
    <dgm:cxn modelId="{FE2F7388-F73B-7246-9137-AED539F43B5A}" type="presParOf" srcId="{E00B9E07-6BE8-534B-AC36-4C3B151C34DB}" destId="{209DA7F8-33C1-0543-97AE-D8E58F7A14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BE28B-B426-F645-81BE-BDEB21D9EF6E}">
      <dsp:nvSpPr>
        <dsp:cNvPr id="0" name=""/>
        <dsp:cNvSpPr/>
      </dsp:nvSpPr>
      <dsp:spPr>
        <a:xfrm>
          <a:off x="2" y="0"/>
          <a:ext cx="8452656" cy="55763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5D5C5-8D9B-C049-AE8D-B925719852DF}">
      <dsp:nvSpPr>
        <dsp:cNvPr id="0" name=""/>
        <dsp:cNvSpPr/>
      </dsp:nvSpPr>
      <dsp:spPr>
        <a:xfrm>
          <a:off x="722" y="1672917"/>
          <a:ext cx="1157700" cy="22305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sng" kern="1200" dirty="0" smtClean="0"/>
            <a:t>ECSC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1951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Coal</a:t>
          </a:r>
          <a:r>
            <a:rPr lang="it-IT" sz="1200" kern="1200" dirty="0" smtClean="0"/>
            <a:t> and </a:t>
          </a:r>
          <a:r>
            <a:rPr lang="it-IT" sz="1200" kern="1200" dirty="0" err="1" smtClean="0"/>
            <a:t>Steal</a:t>
          </a:r>
          <a:r>
            <a:rPr lang="it-IT" sz="1200" kern="1200" dirty="0" smtClean="0"/>
            <a:t> Community</a:t>
          </a:r>
          <a:endParaRPr lang="it-IT" sz="1200" kern="1200" dirty="0"/>
        </a:p>
      </dsp:txBody>
      <dsp:txXfrm>
        <a:off x="57236" y="1729431"/>
        <a:ext cx="1044672" cy="2117528"/>
      </dsp:txXfrm>
    </dsp:sp>
    <dsp:sp modelId="{9DE27FEF-799B-3C4B-92B1-76C592ABDD77}">
      <dsp:nvSpPr>
        <dsp:cNvPr id="0" name=""/>
        <dsp:cNvSpPr/>
      </dsp:nvSpPr>
      <dsp:spPr>
        <a:xfrm>
          <a:off x="1216308" y="1672917"/>
          <a:ext cx="1157700" cy="22305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sng" kern="1200" dirty="0" smtClean="0"/>
            <a:t>EEC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1957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The idea to create a COMMON MARKET</a:t>
          </a:r>
          <a:endParaRPr lang="it-IT" sz="1200" kern="1200" dirty="0"/>
        </a:p>
      </dsp:txBody>
      <dsp:txXfrm>
        <a:off x="1272822" y="1729431"/>
        <a:ext cx="1044672" cy="2117528"/>
      </dsp:txXfrm>
    </dsp:sp>
    <dsp:sp modelId="{721AE53F-7499-C34F-B3F7-AF5D9F0156B4}">
      <dsp:nvSpPr>
        <dsp:cNvPr id="0" name=""/>
        <dsp:cNvSpPr/>
      </dsp:nvSpPr>
      <dsp:spPr>
        <a:xfrm>
          <a:off x="2431894" y="1672917"/>
          <a:ext cx="1157700" cy="22305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sng" kern="1200" dirty="0" smtClean="0"/>
            <a:t>SEA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1986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Relaunching</a:t>
          </a:r>
          <a:r>
            <a:rPr lang="it-IT" sz="1200" kern="1200" dirty="0" smtClean="0"/>
            <a:t> the </a:t>
          </a:r>
          <a:r>
            <a:rPr lang="it-IT" sz="1200" kern="1200" dirty="0" err="1" smtClean="0"/>
            <a:t>integration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project</a:t>
          </a:r>
          <a:endParaRPr lang="it-IT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And the </a:t>
          </a:r>
          <a:r>
            <a:rPr lang="it-IT" sz="1200" kern="1200" dirty="0" err="1" smtClean="0"/>
            <a:t>completion</a:t>
          </a:r>
          <a:r>
            <a:rPr lang="it-IT" sz="1200" kern="1200" dirty="0" smtClean="0"/>
            <a:t> of the SINGLE MARKET</a:t>
          </a:r>
          <a:endParaRPr lang="it-IT" sz="1200" kern="1200" dirty="0"/>
        </a:p>
      </dsp:txBody>
      <dsp:txXfrm>
        <a:off x="2488408" y="1729431"/>
        <a:ext cx="1044672" cy="2117528"/>
      </dsp:txXfrm>
    </dsp:sp>
    <dsp:sp modelId="{172A350C-B637-4441-A230-EE19BD5E527C}">
      <dsp:nvSpPr>
        <dsp:cNvPr id="0" name=""/>
        <dsp:cNvSpPr/>
      </dsp:nvSpPr>
      <dsp:spPr>
        <a:xfrm>
          <a:off x="3647480" y="1672917"/>
          <a:ext cx="1157700" cy="22305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sng" kern="1200" dirty="0" err="1" smtClean="0"/>
            <a:t>Treaty</a:t>
          </a:r>
          <a:r>
            <a:rPr lang="it-IT" sz="1200" b="1" u="sng" kern="1200" dirty="0" smtClean="0"/>
            <a:t> of Maastricht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 1992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Three </a:t>
          </a:r>
          <a:r>
            <a:rPr lang="it-IT" sz="1200" kern="1200" dirty="0" err="1" smtClean="0"/>
            <a:t>pillars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arcitecture</a:t>
          </a:r>
          <a:r>
            <a:rPr lang="it-IT" sz="1200" kern="1200" dirty="0" smtClean="0"/>
            <a:t>. EC – CFSP - JHA.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The </a:t>
          </a:r>
          <a:r>
            <a:rPr lang="it-IT" sz="1200" kern="1200" dirty="0" err="1" smtClean="0"/>
            <a:t>bases</a:t>
          </a:r>
          <a:r>
            <a:rPr lang="it-IT" sz="1200" kern="1200" dirty="0" smtClean="0"/>
            <a:t> for the MONETARY UNION</a:t>
          </a:r>
          <a:endParaRPr lang="it-IT" sz="1200" kern="1200" dirty="0"/>
        </a:p>
      </dsp:txBody>
      <dsp:txXfrm>
        <a:off x="3703994" y="1729431"/>
        <a:ext cx="1044672" cy="2117528"/>
      </dsp:txXfrm>
    </dsp:sp>
    <dsp:sp modelId="{8838263C-DF1D-A247-8AD6-FCB9C5502000}">
      <dsp:nvSpPr>
        <dsp:cNvPr id="0" name=""/>
        <dsp:cNvSpPr/>
      </dsp:nvSpPr>
      <dsp:spPr>
        <a:xfrm>
          <a:off x="4863065" y="1672917"/>
          <a:ext cx="1157700" cy="22305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sng" kern="1200" dirty="0" err="1" smtClean="0"/>
            <a:t>Treaty</a:t>
          </a:r>
          <a:r>
            <a:rPr lang="it-IT" sz="1200" b="1" u="sng" kern="1200" dirty="0" smtClean="0"/>
            <a:t> of Amsterdam </a:t>
          </a:r>
          <a:r>
            <a:rPr lang="it-IT" sz="1200" kern="1200" dirty="0" smtClean="0"/>
            <a:t>1997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/>
            <a:t>Stability</a:t>
          </a:r>
          <a:r>
            <a:rPr lang="it-IT" sz="1200" kern="1200" dirty="0" smtClean="0"/>
            <a:t> and </a:t>
          </a:r>
          <a:r>
            <a:rPr lang="it-IT" sz="1200" kern="1200" dirty="0" err="1" smtClean="0"/>
            <a:t>Growth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Pact</a:t>
          </a:r>
          <a:endParaRPr lang="it-IT" sz="1200" kern="1200" dirty="0"/>
        </a:p>
      </dsp:txBody>
      <dsp:txXfrm>
        <a:off x="4919579" y="1729431"/>
        <a:ext cx="1044672" cy="2117528"/>
      </dsp:txXfrm>
    </dsp:sp>
    <dsp:sp modelId="{A20B07D8-66D9-B042-A9D4-20126A16BC7E}">
      <dsp:nvSpPr>
        <dsp:cNvPr id="0" name=""/>
        <dsp:cNvSpPr/>
      </dsp:nvSpPr>
      <dsp:spPr>
        <a:xfrm>
          <a:off x="6078651" y="1672917"/>
          <a:ext cx="1157700" cy="22305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sng" kern="1200" dirty="0" err="1" smtClean="0"/>
            <a:t>Treaty</a:t>
          </a:r>
          <a:r>
            <a:rPr lang="it-IT" sz="1200" b="1" u="sng" kern="1200" dirty="0" smtClean="0"/>
            <a:t> of </a:t>
          </a:r>
          <a:r>
            <a:rPr lang="it-IT" sz="1200" b="1" u="sng" kern="1200" dirty="0" err="1" smtClean="0"/>
            <a:t>Nice</a:t>
          </a:r>
          <a:endParaRPr lang="it-IT" sz="1200" b="1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2001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Charter of </a:t>
          </a:r>
          <a:r>
            <a:rPr lang="it-IT" sz="1200" kern="1200" dirty="0" err="1" smtClean="0"/>
            <a:t>Fundamental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Rights</a:t>
          </a:r>
          <a:endParaRPr lang="it-IT" sz="1200" kern="1200" dirty="0"/>
        </a:p>
      </dsp:txBody>
      <dsp:txXfrm>
        <a:off x="6135165" y="1729431"/>
        <a:ext cx="1044672" cy="2117528"/>
      </dsp:txXfrm>
    </dsp:sp>
    <dsp:sp modelId="{04408644-E7F7-5748-B36D-C2215B93BA2D}">
      <dsp:nvSpPr>
        <dsp:cNvPr id="0" name=""/>
        <dsp:cNvSpPr/>
      </dsp:nvSpPr>
      <dsp:spPr>
        <a:xfrm>
          <a:off x="7294237" y="1672917"/>
          <a:ext cx="1157700" cy="22305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sng" kern="1200" dirty="0" err="1" smtClean="0"/>
            <a:t>Treaty</a:t>
          </a:r>
          <a:r>
            <a:rPr lang="it-IT" sz="1200" b="1" u="sng" kern="1200" dirty="0" smtClean="0"/>
            <a:t> of </a:t>
          </a:r>
          <a:r>
            <a:rPr lang="it-IT" sz="1200" b="1" u="sng" kern="1200" dirty="0" err="1" smtClean="0"/>
            <a:t>Lisbon</a:t>
          </a:r>
          <a:r>
            <a:rPr lang="it-IT" sz="1200" b="1" u="sng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2009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New </a:t>
          </a:r>
          <a:r>
            <a:rPr lang="it-IT" sz="1200" kern="1200" dirty="0" err="1" smtClean="0"/>
            <a:t>institutional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architecture</a:t>
          </a:r>
          <a:r>
            <a:rPr lang="it-IT" sz="1200" kern="1200" dirty="0" smtClean="0"/>
            <a:t> and </a:t>
          </a:r>
          <a:r>
            <a:rPr lang="it-IT" sz="1200" kern="1200" dirty="0" err="1" smtClean="0"/>
            <a:t>launching</a:t>
          </a:r>
          <a:r>
            <a:rPr lang="it-IT" sz="1200" kern="1200" dirty="0" smtClean="0"/>
            <a:t> of a new </a:t>
          </a:r>
          <a:r>
            <a:rPr lang="it-IT" sz="1200" kern="1200" dirty="0" err="1" smtClean="0"/>
            <a:t>economic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governance</a:t>
          </a:r>
          <a:endParaRPr lang="it-IT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7350751" y="1729431"/>
        <a:ext cx="1044672" cy="2117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FA6B6-0DBB-5F47-A9D2-3A8938646CC5}">
      <dsp:nvSpPr>
        <dsp:cNvPr id="0" name=""/>
        <dsp:cNvSpPr/>
      </dsp:nvSpPr>
      <dsp:spPr>
        <a:xfrm>
          <a:off x="1293869" y="0"/>
          <a:ext cx="5405760" cy="540576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616203-1445-D04A-A9DC-5E40458B046D}">
      <dsp:nvSpPr>
        <dsp:cNvPr id="0" name=""/>
        <dsp:cNvSpPr/>
      </dsp:nvSpPr>
      <dsp:spPr>
        <a:xfrm>
          <a:off x="1807417" y="513547"/>
          <a:ext cx="2108246" cy="21082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u="sng" kern="1200" dirty="0" err="1" smtClean="0"/>
            <a:t>Democratic</a:t>
          </a:r>
          <a:r>
            <a:rPr lang="it-IT" sz="1600" u="sng" kern="1200" dirty="0" smtClean="0"/>
            <a:t> </a:t>
          </a:r>
          <a:r>
            <a:rPr lang="it-IT" sz="1600" kern="1200" dirty="0" err="1" smtClean="0"/>
            <a:t>euroscepticism</a:t>
          </a:r>
          <a:endParaRPr lang="it-IT" sz="16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/>
            <a:t>(</a:t>
          </a:r>
          <a:r>
            <a:rPr lang="it-IT" sz="1600" kern="1200" dirty="0" err="1" smtClean="0"/>
            <a:t>critique</a:t>
          </a:r>
          <a:r>
            <a:rPr lang="it-IT" sz="1600" kern="1200" dirty="0" smtClean="0"/>
            <a:t> of the </a:t>
          </a:r>
          <a:r>
            <a:rPr lang="it-IT" sz="1600" kern="1200" dirty="0" err="1" smtClean="0"/>
            <a:t>democratic</a:t>
          </a:r>
          <a:r>
            <a:rPr lang="it-IT" sz="1600" kern="1200" dirty="0" smtClean="0"/>
            <a:t> deficit)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/>
        </a:p>
      </dsp:txBody>
      <dsp:txXfrm>
        <a:off x="1910333" y="616463"/>
        <a:ext cx="1902414" cy="1902414"/>
      </dsp:txXfrm>
    </dsp:sp>
    <dsp:sp modelId="{C9431D1E-E425-6C42-B381-54F8B8A7F210}">
      <dsp:nvSpPr>
        <dsp:cNvPr id="0" name=""/>
        <dsp:cNvSpPr/>
      </dsp:nvSpPr>
      <dsp:spPr>
        <a:xfrm>
          <a:off x="4077836" y="513547"/>
          <a:ext cx="2108246" cy="21082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u="sng" kern="1200" dirty="0" err="1" smtClean="0"/>
            <a:t>Utilitarian</a:t>
          </a:r>
          <a:r>
            <a:rPr lang="it-IT" sz="1600" b="1" kern="1200" dirty="0" smtClean="0"/>
            <a:t> </a:t>
          </a:r>
          <a:r>
            <a:rPr lang="it-IT" sz="1600" kern="1200" dirty="0" err="1" smtClean="0"/>
            <a:t>euroscepticism</a:t>
          </a:r>
          <a:endParaRPr lang="it-IT" sz="16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/>
            <a:t>(benefits/</a:t>
          </a:r>
          <a:r>
            <a:rPr lang="it-IT" sz="1600" kern="1200" dirty="0" err="1" smtClean="0"/>
            <a:t>costs</a:t>
          </a:r>
          <a:r>
            <a:rPr lang="it-IT" sz="1600" kern="1200" dirty="0" smtClean="0"/>
            <a:t> for the country, </a:t>
          </a:r>
          <a:r>
            <a:rPr lang="it-IT" sz="1600" kern="1200" dirty="0" err="1" smtClean="0"/>
            <a:t>not</a:t>
          </a:r>
          <a:r>
            <a:rPr lang="it-IT" sz="1600" kern="1200" dirty="0" smtClean="0"/>
            <a:t> “Europe” </a:t>
          </a:r>
          <a:r>
            <a:rPr lang="it-IT" sz="1600" kern="1200" dirty="0" err="1" smtClean="0"/>
            <a:t>as</a:t>
          </a:r>
          <a:r>
            <a:rPr lang="it-IT" sz="1600" kern="1200" dirty="0" smtClean="0"/>
            <a:t> a </a:t>
          </a:r>
          <a:r>
            <a:rPr lang="it-IT" sz="1600" kern="1200" dirty="0" err="1" smtClean="0"/>
            <a:t>whole</a:t>
          </a:r>
          <a:r>
            <a:rPr lang="it-IT" sz="1600" kern="1200" dirty="0" smtClean="0"/>
            <a:t>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/>
        </a:p>
      </dsp:txBody>
      <dsp:txXfrm>
        <a:off x="4180752" y="616463"/>
        <a:ext cx="1902414" cy="1902414"/>
      </dsp:txXfrm>
    </dsp:sp>
    <dsp:sp modelId="{4D61BDA2-4812-AD43-9E81-C8DBDADE82EC}">
      <dsp:nvSpPr>
        <dsp:cNvPr id="0" name=""/>
        <dsp:cNvSpPr/>
      </dsp:nvSpPr>
      <dsp:spPr>
        <a:xfrm>
          <a:off x="1807417" y="2783966"/>
          <a:ext cx="2108246" cy="21082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u="sng" kern="1200" dirty="0" smtClean="0"/>
            <a:t>“No global” </a:t>
          </a:r>
          <a:r>
            <a:rPr lang="it-IT" sz="1600" kern="1200" dirty="0" err="1" smtClean="0"/>
            <a:t>euroscepticism</a:t>
          </a:r>
          <a:endParaRPr lang="it-IT" sz="16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/>
            <a:t>(</a:t>
          </a:r>
          <a:r>
            <a:rPr lang="it-IT" sz="1600" kern="1200" dirty="0" err="1" smtClean="0"/>
            <a:t>critique</a:t>
          </a:r>
          <a:r>
            <a:rPr lang="it-IT" sz="1600" kern="1200" dirty="0" smtClean="0"/>
            <a:t> to the </a:t>
          </a:r>
          <a:r>
            <a:rPr lang="it-IT" sz="1600" kern="1200" dirty="0" err="1" smtClean="0"/>
            <a:t>neoliberal</a:t>
          </a:r>
          <a:r>
            <a:rPr lang="it-IT" sz="1600" kern="1200" dirty="0" smtClean="0"/>
            <a:t> Europe and to the austerity </a:t>
          </a:r>
          <a:r>
            <a:rPr lang="it-IT" sz="1600" kern="1200" dirty="0" err="1" smtClean="0"/>
            <a:t>measures</a:t>
          </a:r>
          <a:r>
            <a:rPr lang="it-IT" sz="1600" kern="1200" dirty="0" smtClean="0"/>
            <a:t>)</a:t>
          </a:r>
        </a:p>
      </dsp:txBody>
      <dsp:txXfrm>
        <a:off x="1910333" y="2886882"/>
        <a:ext cx="1902414" cy="1902414"/>
      </dsp:txXfrm>
    </dsp:sp>
    <dsp:sp modelId="{209DA7F8-33C1-0543-97AE-D8E58F7A142E}">
      <dsp:nvSpPr>
        <dsp:cNvPr id="0" name=""/>
        <dsp:cNvSpPr/>
      </dsp:nvSpPr>
      <dsp:spPr>
        <a:xfrm>
          <a:off x="4077836" y="2783966"/>
          <a:ext cx="2108246" cy="21082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it-IT" sz="1600" b="1" u="sng" kern="1200" dirty="0" err="1" smtClean="0"/>
            <a:t>Sovranism</a:t>
          </a:r>
          <a:endParaRPr lang="it-IT" sz="1600" b="1" u="sng" kern="1200" dirty="0" smtClean="0"/>
        </a:p>
        <a:p>
          <a:pPr lvl="0" algn="ctr">
            <a:spcBef>
              <a:spcPct val="0"/>
            </a:spcBef>
          </a:pPr>
          <a:r>
            <a:rPr lang="it-IT" sz="1600" kern="1200" dirty="0" smtClean="0"/>
            <a:t>(the </a:t>
          </a:r>
          <a:r>
            <a:rPr lang="it-IT" sz="1600" kern="1200" dirty="0" err="1" smtClean="0"/>
            <a:t>identitarian</a:t>
          </a:r>
          <a:r>
            <a:rPr lang="it-IT" sz="1600" kern="1200" dirty="0" smtClean="0"/>
            <a:t> or/and </a:t>
          </a:r>
          <a:r>
            <a:rPr lang="it-IT" sz="1600" kern="1200" dirty="0" err="1" smtClean="0"/>
            <a:t>national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claim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towards</a:t>
          </a:r>
          <a:r>
            <a:rPr lang="it-IT" sz="1600" kern="1200" dirty="0" smtClean="0"/>
            <a:t> the </a:t>
          </a:r>
          <a:r>
            <a:rPr lang="it-IT" sz="1600" kern="1200" dirty="0" err="1" smtClean="0"/>
            <a:t>popular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sovreignty</a:t>
          </a:r>
          <a:r>
            <a:rPr lang="it-IT" sz="1600" kern="1200" dirty="0" smtClean="0"/>
            <a:t>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 dirty="0"/>
        </a:p>
      </dsp:txBody>
      <dsp:txXfrm>
        <a:off x="4180752" y="2886882"/>
        <a:ext cx="1902414" cy="1902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97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762F176-E206-B442-A439-F321AA3E7FB0}" type="datetimeFigureOut">
              <a:rPr lang="it-IT"/>
              <a:pPr>
                <a:defRPr/>
              </a:pPr>
              <a:t>13/09/16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CC80366-EC8E-AB41-97EA-DB8F35C5181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24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80366-EC8E-AB41-97EA-DB8F35C51819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09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80366-EC8E-AB41-97EA-DB8F35C5181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3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80366-EC8E-AB41-97EA-DB8F35C5181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3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80366-EC8E-AB41-97EA-DB8F35C51819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3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80366-EC8E-AB41-97EA-DB8F35C5181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3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80366-EC8E-AB41-97EA-DB8F35C51819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3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it-IT" noProof="0" smtClean="0"/>
              <a:t>Fare clic per modificare stile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52800"/>
            <a:ext cx="6048375" cy="696913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88132444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95537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99288" y="257175"/>
            <a:ext cx="1889125" cy="619601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28738" y="257175"/>
            <a:ext cx="5518150" cy="619601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56309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99972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936623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28738" y="1268413"/>
            <a:ext cx="370363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84775" y="1268413"/>
            <a:ext cx="3703638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90290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57855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57664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0776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8008524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3677753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57175"/>
            <a:ext cx="6838950" cy="508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8738" y="1268413"/>
            <a:ext cx="75596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xmlns:p14="http://schemas.microsoft.com/office/powerpoint/2010/main"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se.luiss.it/cise/wp-content/uploads/2014/05/fig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28090" y="0"/>
            <a:ext cx="9126493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16832"/>
            <a:ext cx="5472112" cy="1008063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>Opposing</a:t>
            </a:r>
            <a:r>
              <a:rPr lang="it-IT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> Europe?</a:t>
            </a:r>
            <a:br>
              <a:rPr lang="it-IT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</a:br>
            <a:r>
              <a:rPr lang="it-IT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>euroscepticism</a:t>
            </a:r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> and the </a:t>
            </a:r>
            <a:r>
              <a:rPr lang="it-IT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>critical</a:t>
            </a:r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> </a:t>
            </a:r>
            <a:r>
              <a:rPr lang="it-IT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>discourse</a:t>
            </a:r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> of the EU</a:t>
            </a:r>
            <a:r>
              <a:rPr lang="it-IT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  <a:t/>
            </a:r>
            <a:br>
              <a:rPr lang="it-IT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charset="0"/>
                <a:cs typeface="+mj-cs"/>
              </a:rPr>
            </a:br>
            <a:endParaRPr lang="uk-UA" sz="3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charset="0"/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301208"/>
            <a:ext cx="5472112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cs typeface="+mn-cs"/>
              </a:rPr>
              <a:t>Prof. Marco Baldassari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1600" dirty="0" err="1" smtClean="0">
                <a:cs typeface="+mn-cs"/>
              </a:rPr>
              <a:t>m.baldassari@collegioeuropeo.it</a:t>
            </a:r>
            <a:endParaRPr lang="uk-UA" sz="1600" dirty="0" smtClean="0"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5949280"/>
            <a:ext cx="37444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Collecchio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– 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17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September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 2016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16824" cy="50800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Post-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democracy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 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and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economic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crisis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 </a:t>
            </a:r>
            <a:endParaRPr lang="it-IT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673225"/>
            <a:ext cx="8637588" cy="518477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it-IT" sz="2400" dirty="0">
                <a:latin typeface="Tahoma"/>
                <a:cs typeface="Tahoma"/>
              </a:rPr>
              <a:t>"The </a:t>
            </a:r>
            <a:r>
              <a:rPr lang="it-IT" sz="2400" dirty="0" err="1">
                <a:latin typeface="Tahoma"/>
                <a:cs typeface="Tahoma"/>
              </a:rPr>
              <a:t>severity</a:t>
            </a:r>
            <a:r>
              <a:rPr lang="it-IT" sz="2400" dirty="0">
                <a:latin typeface="Tahoma"/>
                <a:cs typeface="Tahoma"/>
              </a:rPr>
              <a:t> of the </a:t>
            </a:r>
            <a:r>
              <a:rPr lang="it-IT" sz="2400" dirty="0" err="1">
                <a:latin typeface="Tahoma"/>
                <a:cs typeface="Tahoma"/>
              </a:rPr>
              <a:t>crisis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is</a:t>
            </a:r>
            <a:r>
              <a:rPr lang="it-IT" sz="2400" dirty="0">
                <a:latin typeface="Tahoma"/>
                <a:cs typeface="Tahoma"/>
              </a:rPr>
              <a:t> due to a </a:t>
            </a:r>
            <a:r>
              <a:rPr lang="it-IT" sz="2400" dirty="0" err="1">
                <a:latin typeface="Tahoma"/>
                <a:cs typeface="Tahoma"/>
              </a:rPr>
              <a:t>fundamental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contradiction</a:t>
            </a:r>
            <a:r>
              <a:rPr lang="it-IT" sz="2400" dirty="0">
                <a:latin typeface="Tahoma"/>
                <a:cs typeface="Tahoma"/>
              </a:rPr>
              <a:t>: </a:t>
            </a:r>
            <a:r>
              <a:rPr lang="it-IT" sz="2400" dirty="0" err="1">
                <a:latin typeface="Tahoma"/>
                <a:cs typeface="Tahoma"/>
              </a:rPr>
              <a:t>what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would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need</a:t>
            </a:r>
            <a:r>
              <a:rPr lang="it-IT" sz="2400" dirty="0">
                <a:latin typeface="Tahoma"/>
                <a:cs typeface="Tahoma"/>
              </a:rPr>
              <a:t> to do </a:t>
            </a:r>
            <a:r>
              <a:rPr lang="it-IT" sz="2400" dirty="0" err="1">
                <a:latin typeface="Tahoma"/>
                <a:cs typeface="Tahoma"/>
              </a:rPr>
              <a:t>urgently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is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extremely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unpopular</a:t>
            </a:r>
            <a:r>
              <a:rPr lang="it-IT" sz="2400" dirty="0">
                <a:latin typeface="Tahoma"/>
                <a:cs typeface="Tahoma"/>
              </a:rPr>
              <a:t> and </a:t>
            </a:r>
            <a:r>
              <a:rPr lang="it-IT" sz="2400" dirty="0" err="1">
                <a:latin typeface="Tahoma"/>
                <a:cs typeface="Tahoma"/>
              </a:rPr>
              <a:t>therefore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virtually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impossible</a:t>
            </a:r>
            <a:r>
              <a:rPr lang="it-IT" sz="2400" dirty="0">
                <a:latin typeface="Tahoma"/>
                <a:cs typeface="Tahoma"/>
              </a:rPr>
              <a:t> in a </a:t>
            </a:r>
            <a:r>
              <a:rPr lang="it-IT" sz="2400" dirty="0" err="1">
                <a:latin typeface="Tahoma"/>
                <a:cs typeface="Tahoma"/>
              </a:rPr>
              <a:t>democratic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context</a:t>
            </a:r>
            <a:r>
              <a:rPr lang="it-IT" sz="2400" dirty="0">
                <a:latin typeface="Tahoma"/>
                <a:cs typeface="Tahoma"/>
              </a:rPr>
              <a:t>. </a:t>
            </a:r>
            <a:r>
              <a:rPr lang="it-IT" sz="2400" dirty="0" err="1">
                <a:latin typeface="Tahoma"/>
                <a:cs typeface="Tahoma"/>
              </a:rPr>
              <a:t>What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you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should</a:t>
            </a:r>
            <a:r>
              <a:rPr lang="it-IT" sz="2400" dirty="0">
                <a:latin typeface="Tahoma"/>
                <a:cs typeface="Tahoma"/>
              </a:rPr>
              <a:t> do, and on </a:t>
            </a:r>
            <a:r>
              <a:rPr lang="it-IT" sz="2400" dirty="0" err="1">
                <a:latin typeface="Tahoma"/>
                <a:cs typeface="Tahoma"/>
              </a:rPr>
              <a:t>which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everyone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agrees</a:t>
            </a:r>
            <a:r>
              <a:rPr lang="it-IT" sz="2400" dirty="0">
                <a:latin typeface="Tahoma"/>
                <a:cs typeface="Tahoma"/>
              </a:rPr>
              <a:t> in </a:t>
            </a:r>
            <a:r>
              <a:rPr lang="it-IT" sz="2400" dirty="0" err="1">
                <a:latin typeface="Tahoma"/>
                <a:cs typeface="Tahoma"/>
              </a:rPr>
              <a:t>principle</a:t>
            </a:r>
            <a:r>
              <a:rPr lang="it-IT" sz="2400" dirty="0">
                <a:latin typeface="Tahoma"/>
                <a:cs typeface="Tahoma"/>
              </a:rPr>
              <a:t> (</a:t>
            </a:r>
            <a:r>
              <a:rPr lang="it-IT" sz="2400" dirty="0" err="1">
                <a:latin typeface="Tahoma"/>
                <a:cs typeface="Tahoma"/>
              </a:rPr>
              <a:t>that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is</a:t>
            </a:r>
            <a:r>
              <a:rPr lang="it-IT" sz="2400" dirty="0">
                <a:latin typeface="Tahoma"/>
                <a:cs typeface="Tahoma"/>
              </a:rPr>
              <a:t>, a </a:t>
            </a:r>
            <a:r>
              <a:rPr lang="it-IT" sz="2400" b="1" u="sng" dirty="0">
                <a:latin typeface="Tahoma"/>
                <a:cs typeface="Tahoma"/>
              </a:rPr>
              <a:t>large-scale </a:t>
            </a:r>
            <a:r>
              <a:rPr lang="it-IT" sz="2400" b="1" u="sng" dirty="0" err="1">
                <a:latin typeface="Tahoma"/>
                <a:cs typeface="Tahoma"/>
              </a:rPr>
              <a:t>debt</a:t>
            </a:r>
            <a:r>
              <a:rPr lang="it-IT" sz="2400" b="1" u="sng" dirty="0">
                <a:latin typeface="Tahoma"/>
                <a:cs typeface="Tahoma"/>
              </a:rPr>
              <a:t> </a:t>
            </a:r>
            <a:r>
              <a:rPr lang="it-IT" sz="2400" b="1" u="sng" dirty="0" err="1">
                <a:latin typeface="Tahoma"/>
                <a:cs typeface="Tahoma"/>
              </a:rPr>
              <a:t>mutualisation</a:t>
            </a:r>
            <a:r>
              <a:rPr lang="it-IT" sz="2400" b="1" u="sng" dirty="0">
                <a:latin typeface="Tahoma"/>
                <a:cs typeface="Tahoma"/>
              </a:rPr>
              <a:t> and long </a:t>
            </a:r>
            <a:r>
              <a:rPr lang="it-IT" sz="2400" b="1" u="sng" dirty="0" err="1">
                <a:latin typeface="Tahoma"/>
                <a:cs typeface="Tahoma"/>
              </a:rPr>
              <a:t>term</a:t>
            </a:r>
            <a:r>
              <a:rPr lang="it-IT" sz="2400" dirty="0">
                <a:latin typeface="Tahoma"/>
                <a:cs typeface="Tahoma"/>
              </a:rPr>
              <a:t>, </a:t>
            </a:r>
            <a:r>
              <a:rPr lang="it-IT" sz="2400" dirty="0" err="1">
                <a:latin typeface="Tahoma"/>
                <a:cs typeface="Tahoma"/>
              </a:rPr>
              <a:t>which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would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lead</a:t>
            </a:r>
            <a:r>
              <a:rPr lang="it-IT" sz="2400" dirty="0">
                <a:latin typeface="Tahoma"/>
                <a:cs typeface="Tahoma"/>
              </a:rPr>
              <a:t> to massive redistributive </a:t>
            </a:r>
            <a:r>
              <a:rPr lang="it-IT" sz="2400" dirty="0" err="1">
                <a:latin typeface="Tahoma"/>
                <a:cs typeface="Tahoma"/>
              </a:rPr>
              <a:t>measures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both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between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member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states</a:t>
            </a:r>
            <a:r>
              <a:rPr lang="it-IT" sz="2400" dirty="0">
                <a:latin typeface="Tahoma"/>
                <a:cs typeface="Tahoma"/>
              </a:rPr>
              <a:t> and </a:t>
            </a:r>
            <a:r>
              <a:rPr lang="it-IT" sz="2400" dirty="0" err="1">
                <a:latin typeface="Tahoma"/>
                <a:cs typeface="Tahoma"/>
              </a:rPr>
              <a:t>between</a:t>
            </a:r>
            <a:r>
              <a:rPr lang="it-IT" sz="2400" dirty="0">
                <a:latin typeface="Tahoma"/>
                <a:cs typeface="Tahoma"/>
              </a:rPr>
              <a:t> social </a:t>
            </a:r>
            <a:r>
              <a:rPr lang="it-IT" sz="2400" dirty="0" err="1">
                <a:latin typeface="Tahoma"/>
                <a:cs typeface="Tahoma"/>
              </a:rPr>
              <a:t>classes</a:t>
            </a:r>
            <a:r>
              <a:rPr lang="it-IT" sz="2400" dirty="0">
                <a:latin typeface="Tahoma"/>
                <a:cs typeface="Tahoma"/>
              </a:rPr>
              <a:t>), </a:t>
            </a:r>
            <a:r>
              <a:rPr lang="it-IT" sz="2400" dirty="0" err="1" smtClean="0">
                <a:latin typeface="Tahoma"/>
                <a:cs typeface="Tahoma"/>
              </a:rPr>
              <a:t>it</a:t>
            </a:r>
            <a:r>
              <a:rPr lang="it-IT" sz="2400" dirty="0" smtClean="0">
                <a:latin typeface="Tahoma"/>
                <a:cs typeface="Tahoma"/>
              </a:rPr>
              <a:t> </a:t>
            </a:r>
            <a:r>
              <a:rPr lang="it-IT" sz="2400" dirty="0" err="1" smtClean="0">
                <a:latin typeface="Tahoma"/>
                <a:cs typeface="Tahoma"/>
              </a:rPr>
              <a:t>cannot</a:t>
            </a:r>
            <a:r>
              <a:rPr lang="it-IT" sz="2400" dirty="0" smtClean="0">
                <a:latin typeface="Tahoma"/>
                <a:cs typeface="Tahoma"/>
              </a:rPr>
              <a:t> </a:t>
            </a:r>
            <a:r>
              <a:rPr lang="it-IT" sz="2400" dirty="0">
                <a:latin typeface="Tahoma"/>
                <a:cs typeface="Tahoma"/>
              </a:rPr>
              <a:t>be </a:t>
            </a:r>
            <a:r>
              <a:rPr lang="it-IT" sz="2400" dirty="0" err="1" smtClean="0">
                <a:latin typeface="Tahoma"/>
                <a:cs typeface="Tahoma"/>
              </a:rPr>
              <a:t>proposed</a:t>
            </a:r>
            <a:r>
              <a:rPr lang="it-IT" sz="2400" dirty="0" smtClean="0">
                <a:latin typeface="Tahoma"/>
                <a:cs typeface="Tahoma"/>
              </a:rPr>
              <a:t> </a:t>
            </a:r>
            <a:r>
              <a:rPr lang="it-IT" sz="2400" dirty="0">
                <a:latin typeface="Tahoma"/>
                <a:cs typeface="Tahoma"/>
              </a:rPr>
              <a:t>to </a:t>
            </a:r>
            <a:r>
              <a:rPr lang="it-IT" sz="2400" dirty="0" err="1">
                <a:latin typeface="Tahoma"/>
                <a:cs typeface="Tahoma"/>
              </a:rPr>
              <a:t>member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states</a:t>
            </a:r>
            <a:r>
              <a:rPr lang="it-IT" sz="2400" dirty="0">
                <a:latin typeface="Tahoma"/>
                <a:cs typeface="Tahoma"/>
              </a:rPr>
              <a:t>' </a:t>
            </a:r>
            <a:r>
              <a:rPr lang="it-IT" sz="2400" dirty="0" err="1">
                <a:latin typeface="Tahoma"/>
                <a:cs typeface="Tahoma"/>
              </a:rPr>
              <a:t>voters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who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have</a:t>
            </a:r>
            <a:r>
              <a:rPr lang="it-IT" sz="2400" dirty="0">
                <a:latin typeface="Tahoma"/>
                <a:cs typeface="Tahoma"/>
              </a:rPr>
              <a:t> so far </a:t>
            </a:r>
            <a:r>
              <a:rPr lang="it-IT" sz="2400" dirty="0" err="1">
                <a:latin typeface="Tahoma"/>
                <a:cs typeface="Tahoma"/>
              </a:rPr>
              <a:t>been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less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affected</a:t>
            </a:r>
            <a:r>
              <a:rPr lang="it-IT" sz="2400" dirty="0">
                <a:latin typeface="Tahoma"/>
                <a:cs typeface="Tahoma"/>
              </a:rPr>
              <a:t> by the </a:t>
            </a:r>
            <a:r>
              <a:rPr lang="it-IT" sz="2400" dirty="0" err="1">
                <a:latin typeface="Tahoma"/>
                <a:cs typeface="Tahoma"/>
              </a:rPr>
              <a:t>crisis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than</a:t>
            </a:r>
            <a:r>
              <a:rPr lang="it-IT" sz="2400" dirty="0">
                <a:latin typeface="Tahoma"/>
                <a:cs typeface="Tahoma"/>
              </a:rPr>
              <a:t> </a:t>
            </a:r>
            <a:r>
              <a:rPr lang="it-IT" sz="2400" dirty="0" err="1">
                <a:latin typeface="Tahoma"/>
                <a:cs typeface="Tahoma"/>
              </a:rPr>
              <a:t>those</a:t>
            </a:r>
            <a:r>
              <a:rPr lang="it-IT" sz="2400" dirty="0">
                <a:latin typeface="Tahoma"/>
                <a:cs typeface="Tahoma"/>
              </a:rPr>
              <a:t> of the </a:t>
            </a:r>
            <a:r>
              <a:rPr lang="it-IT" sz="2400" dirty="0" err="1" smtClean="0">
                <a:latin typeface="Tahoma"/>
                <a:cs typeface="Tahoma"/>
              </a:rPr>
              <a:t>periphery</a:t>
            </a:r>
            <a:r>
              <a:rPr lang="it-IT" sz="2400" dirty="0" smtClean="0">
                <a:latin typeface="Tahoma"/>
                <a:cs typeface="Tahoma"/>
              </a:rPr>
              <a:t>".</a:t>
            </a:r>
          </a:p>
          <a:p>
            <a:pPr marL="0" indent="0" algn="just">
              <a:buNone/>
              <a:defRPr/>
            </a:pPr>
            <a:r>
              <a:rPr lang="it-IT" sz="2400" dirty="0" smtClean="0">
                <a:latin typeface="Tahoma"/>
                <a:cs typeface="Tahoma"/>
              </a:rPr>
              <a:t>(</a:t>
            </a:r>
            <a:r>
              <a:rPr lang="it-IT" sz="2400" dirty="0" smtClean="0">
                <a:latin typeface="Tahoma"/>
                <a:cs typeface="Tahoma"/>
              </a:rPr>
              <a:t>Claus Offe)</a:t>
            </a:r>
          </a:p>
          <a:p>
            <a:pPr algn="just" eaLnBrk="1" hangingPunct="1">
              <a:defRPr/>
            </a:pPr>
            <a:endParaRPr lang="it-IT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162398"/>
      </p:ext>
    </p:extLst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57206" cy="508000"/>
          </a:xfrm>
        </p:spPr>
        <p:txBody>
          <a:bodyPr/>
          <a:lstStyle/>
          <a:p>
            <a:pPr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Post-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democracy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and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economic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crisis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it-IT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52721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552" y="6189203"/>
            <a:ext cx="7113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</a:t>
            </a:r>
            <a:r>
              <a:rPr lang="it-IT" dirty="0" err="1"/>
              <a:t>Italy</a:t>
            </a:r>
            <a:r>
              <a:rPr lang="it-IT" dirty="0"/>
              <a:t> the </a:t>
            </a:r>
            <a:r>
              <a:rPr lang="it-IT" dirty="0" err="1"/>
              <a:t>cost</a:t>
            </a:r>
            <a:r>
              <a:rPr lang="it-IT" dirty="0"/>
              <a:t> of </a:t>
            </a:r>
            <a:r>
              <a:rPr lang="it-IT" dirty="0" err="1"/>
              <a:t>labor</a:t>
            </a:r>
            <a:r>
              <a:rPr lang="it-IT" dirty="0"/>
              <a:t> per </a:t>
            </a:r>
            <a:r>
              <a:rPr lang="it-IT" dirty="0" err="1"/>
              <a:t>employee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in line with </a:t>
            </a:r>
            <a:r>
              <a:rPr lang="it-IT" dirty="0" err="1"/>
              <a:t>inflation</a:t>
            </a:r>
            <a:endParaRPr lang="it-IT" dirty="0"/>
          </a:p>
          <a:p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productivity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decline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537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452320" cy="508000"/>
          </a:xfrm>
        </p:spPr>
        <p:txBody>
          <a:bodyPr/>
          <a:lstStyle/>
          <a:p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Post-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democracy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and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economic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crisis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4782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22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490316" cy="432048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47664" y="18864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Post-</a:t>
            </a:r>
            <a:r>
              <a:rPr lang="it-IT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democracy</a:t>
            </a:r>
            <a:r>
              <a:rPr lang="it-IT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 and </a:t>
            </a:r>
            <a:r>
              <a:rPr lang="it-IT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economic</a:t>
            </a:r>
            <a:r>
              <a:rPr lang="it-IT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 </a:t>
            </a:r>
            <a:r>
              <a:rPr lang="it-IT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crisis</a:t>
            </a:r>
            <a:r>
              <a:rPr lang="it-IT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6036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633270" cy="508000"/>
          </a:xfrm>
        </p:spPr>
        <p:txBody>
          <a:bodyPr/>
          <a:lstStyle/>
          <a:p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Post-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democracy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and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economic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crisis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17940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2976"/>
            <a:ext cx="9144000" cy="17940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1168"/>
            <a:ext cx="9144000" cy="17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122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416824" cy="508000"/>
          </a:xfrm>
        </p:spPr>
        <p:txBody>
          <a:bodyPr/>
          <a:lstStyle/>
          <a:p>
            <a:pPr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Post-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democracy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and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economic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crisis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it-IT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pic>
        <p:nvPicPr>
          <p:cNvPr id="19458" name="Immagine 3" descr="http://cise.luiss.it/cise/wp-content/uploads/2014/05/fig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alphaModFix amt="9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8000"/>
                    </a14:imgEffect>
                    <a14:imgEffect>
                      <a14:colorTemperature colorTemp="3022"/>
                    </a14:imgEffect>
                    <a14:imgEffect>
                      <a14:saturation sat="400000"/>
                    </a14:imgEffect>
                    <a14:imgEffect>
                      <a14:brightnessContrast bright="-3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6337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sellaDiTesto 4"/>
          <p:cNvSpPr txBox="1">
            <a:spLocks noChangeArrowheads="1"/>
          </p:cNvSpPr>
          <p:nvPr/>
        </p:nvSpPr>
        <p:spPr bwMode="auto">
          <a:xfrm>
            <a:off x="1258888" y="1628775"/>
            <a:ext cx="3457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 dirty="0" err="1" smtClean="0"/>
              <a:t>Partecipation</a:t>
            </a:r>
            <a:r>
              <a:rPr lang="it-IT" sz="1800" b="1" dirty="0" smtClean="0"/>
              <a:t> to the </a:t>
            </a:r>
            <a:r>
              <a:rPr lang="it-IT" sz="1800" b="1" dirty="0" err="1" smtClean="0"/>
              <a:t>elections</a:t>
            </a:r>
            <a:r>
              <a:rPr lang="it-IT" sz="1800" b="1" dirty="0" smtClean="0"/>
              <a:t> 1979</a:t>
            </a:r>
            <a:r>
              <a:rPr lang="it-IT" sz="1800" b="1" dirty="0"/>
              <a:t>-2014 </a:t>
            </a:r>
          </a:p>
          <a:p>
            <a:pPr eaLnBrk="1" hangingPunct="1"/>
            <a:r>
              <a:rPr lang="it-IT" sz="1200" b="1" dirty="0" smtClean="0"/>
              <a:t>(Source</a:t>
            </a:r>
            <a:r>
              <a:rPr lang="it-IT" sz="1200" b="1" dirty="0" smtClean="0"/>
              <a:t>: </a:t>
            </a:r>
            <a:r>
              <a:rPr lang="it-IT" sz="1200" b="1" dirty="0" err="1"/>
              <a:t>Eurostat</a:t>
            </a:r>
            <a:r>
              <a:rPr lang="it-IT" sz="1200" b="1" dirty="0"/>
              <a:t>)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57206" cy="508000"/>
          </a:xfrm>
        </p:spPr>
        <p:txBody>
          <a:bodyPr/>
          <a:lstStyle/>
          <a:p>
            <a:pPr>
              <a:defRPr/>
            </a:pP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Post-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democracy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and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economic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crisis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it-IT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207283" cy="50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24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Readings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learn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more</a:t>
            </a: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916832"/>
            <a:ext cx="295232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Policy </a:t>
            </a:r>
            <a:r>
              <a:rPr lang="it-IT" dirty="0" err="1" smtClean="0"/>
              <a:t>paper</a:t>
            </a:r>
            <a:r>
              <a:rPr lang="it-IT" dirty="0" smtClean="0"/>
              <a:t> n. 121, 2014 - by </a:t>
            </a:r>
            <a:r>
              <a:rPr lang="it-IT" i="1" dirty="0" smtClean="0"/>
              <a:t>Notre Europe </a:t>
            </a:r>
            <a:r>
              <a:rPr lang="it-IT" dirty="0" smtClean="0"/>
              <a:t>(Jacques Delors’ </a:t>
            </a:r>
            <a:r>
              <a:rPr lang="it-IT" dirty="0" err="1" smtClean="0"/>
              <a:t>think</a:t>
            </a:r>
            <a:r>
              <a:rPr lang="it-IT" dirty="0" smtClean="0"/>
              <a:t> tank) </a:t>
            </a:r>
            <a:r>
              <a:rPr lang="it-IT" b="1" dirty="0"/>
              <a:t>EUROSCEPTICISM OR EUROPHOBIA: </a:t>
            </a:r>
            <a:endParaRPr lang="it-IT" b="1" dirty="0"/>
          </a:p>
          <a:p>
            <a:r>
              <a:rPr lang="it-IT" b="1" dirty="0"/>
              <a:t>VOICE VS. EXIT? </a:t>
            </a:r>
            <a:endParaRPr lang="it-IT" b="1" dirty="0"/>
          </a:p>
          <a:p>
            <a:r>
              <a:rPr lang="it-IT" dirty="0"/>
              <a:t>Yves </a:t>
            </a:r>
            <a:r>
              <a:rPr lang="it-IT" dirty="0" err="1"/>
              <a:t>Bertoncini</a:t>
            </a:r>
            <a:r>
              <a:rPr lang="it-IT" dirty="0"/>
              <a:t> | </a:t>
            </a:r>
            <a:r>
              <a:rPr lang="it-IT" i="1" dirty="0" err="1"/>
              <a:t>Director</a:t>
            </a:r>
            <a:r>
              <a:rPr lang="it-IT" i="1" dirty="0"/>
              <a:t> of Notre Europe </a:t>
            </a:r>
            <a:r>
              <a:rPr lang="it-IT" i="1" dirty="0" smtClean="0"/>
              <a:t>- </a:t>
            </a:r>
            <a:r>
              <a:rPr lang="it-IT" dirty="0" smtClean="0"/>
              <a:t>Nicole Koenig</a:t>
            </a:r>
          </a:p>
          <a:p>
            <a:r>
              <a:rPr lang="it-IT" dirty="0" smtClean="0">
                <a:sym typeface="Wingdings"/>
              </a:rPr>
              <a:t> http</a:t>
            </a:r>
            <a:r>
              <a:rPr lang="it-IT" dirty="0">
                <a:sym typeface="Wingdings"/>
              </a:rPr>
              <a:t>://</a:t>
            </a:r>
            <a:r>
              <a:rPr lang="it-IT" dirty="0" err="1">
                <a:sym typeface="Wingdings"/>
              </a:rPr>
              <a:t>www.institutdelors.eu</a:t>
            </a:r>
            <a:r>
              <a:rPr lang="it-IT" dirty="0">
                <a:sym typeface="Wingdings"/>
              </a:rPr>
              <a:t>/media/euroscepticismoreurophobia-bertoncini-koenig-ne-jdi-nov14.pdf?pdf=</a:t>
            </a:r>
            <a:r>
              <a:rPr lang="it-IT" dirty="0" smtClean="0">
                <a:sym typeface="Wingdings"/>
              </a:rPr>
              <a:t>ok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88840"/>
            <a:ext cx="2296902" cy="35426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960277"/>
            <a:ext cx="2271288" cy="3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12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43608" y="2636912"/>
            <a:ext cx="727280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Thank</a:t>
            </a:r>
            <a:r>
              <a:rPr lang="it-IT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it-IT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you</a:t>
            </a:r>
            <a:r>
              <a:rPr lang="it-IT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!</a:t>
            </a:r>
            <a:endParaRPr lang="it-IT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Table</a:t>
            </a:r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 of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contents</a:t>
            </a: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132856"/>
            <a:ext cx="7559675" cy="5184775"/>
          </a:xfrm>
        </p:spPr>
        <p:txBody>
          <a:bodyPr/>
          <a:lstStyle/>
          <a:p>
            <a:r>
              <a:rPr lang="it-IT" b="1" dirty="0" smtClean="0"/>
              <a:t>Some </a:t>
            </a:r>
            <a:r>
              <a:rPr lang="it-IT" b="1" dirty="0" err="1" smtClean="0"/>
              <a:t>critical</a:t>
            </a:r>
            <a:r>
              <a:rPr lang="it-IT" b="1" dirty="0" smtClean="0"/>
              <a:t> </a:t>
            </a:r>
            <a:r>
              <a:rPr lang="it-IT" b="1" dirty="0" err="1" smtClean="0"/>
              <a:t>remarks</a:t>
            </a:r>
            <a:r>
              <a:rPr lang="it-IT" b="1" dirty="0" smtClean="0"/>
              <a:t> on the </a:t>
            </a:r>
            <a:r>
              <a:rPr lang="it-IT" b="1" dirty="0" err="1" smtClean="0"/>
              <a:t>notion</a:t>
            </a:r>
            <a:r>
              <a:rPr lang="it-IT" b="1" dirty="0" smtClean="0"/>
              <a:t> of “</a:t>
            </a:r>
            <a:r>
              <a:rPr lang="it-IT" b="1" dirty="0" err="1" smtClean="0"/>
              <a:t>euroscepticism</a:t>
            </a:r>
            <a:r>
              <a:rPr lang="it-IT" b="1" dirty="0" smtClean="0"/>
              <a:t>”.</a:t>
            </a:r>
          </a:p>
          <a:p>
            <a:r>
              <a:rPr lang="it-IT" b="1" dirty="0" smtClean="0"/>
              <a:t>A brief </a:t>
            </a:r>
            <a:r>
              <a:rPr lang="it-IT" b="1" dirty="0" err="1" smtClean="0"/>
              <a:t>history</a:t>
            </a:r>
            <a:r>
              <a:rPr lang="it-IT" b="1" dirty="0" smtClean="0"/>
              <a:t> of the positions </a:t>
            </a:r>
            <a:r>
              <a:rPr lang="it-IT" b="1" dirty="0" err="1" smtClean="0"/>
              <a:t>opposing</a:t>
            </a:r>
            <a:r>
              <a:rPr lang="it-IT" b="1" dirty="0" smtClean="0"/>
              <a:t> the </a:t>
            </a:r>
            <a:r>
              <a:rPr lang="it-IT" b="1" dirty="0" err="1"/>
              <a:t>e</a:t>
            </a:r>
            <a:r>
              <a:rPr lang="it-IT" b="1" dirty="0" err="1" smtClean="0"/>
              <a:t>uropeanisation</a:t>
            </a:r>
            <a:r>
              <a:rPr lang="it-IT" b="1" dirty="0" smtClean="0"/>
              <a:t> </a:t>
            </a:r>
            <a:r>
              <a:rPr lang="it-IT" b="1" dirty="0" err="1" smtClean="0"/>
              <a:t>process</a:t>
            </a:r>
            <a:r>
              <a:rPr lang="it-IT" b="1" dirty="0" smtClean="0"/>
              <a:t>.</a:t>
            </a:r>
          </a:p>
          <a:p>
            <a:r>
              <a:rPr lang="it-IT" b="1" dirty="0" smtClean="0"/>
              <a:t>The </a:t>
            </a:r>
            <a:r>
              <a:rPr lang="it-IT" b="1" dirty="0" err="1" smtClean="0"/>
              <a:t>critique</a:t>
            </a:r>
            <a:r>
              <a:rPr lang="it-IT" b="1" dirty="0" smtClean="0"/>
              <a:t> to the </a:t>
            </a:r>
            <a:r>
              <a:rPr lang="it-IT" b="1" dirty="0" err="1" smtClean="0"/>
              <a:t>European</a:t>
            </a:r>
            <a:r>
              <a:rPr lang="it-IT" b="1" dirty="0" smtClean="0"/>
              <a:t> </a:t>
            </a:r>
            <a:r>
              <a:rPr lang="it-IT" b="1" dirty="0" err="1" smtClean="0"/>
              <a:t>governance</a:t>
            </a:r>
            <a:endParaRPr lang="it-IT" b="1" dirty="0" smtClean="0"/>
          </a:p>
          <a:p>
            <a:r>
              <a:rPr lang="it-IT" b="1" dirty="0" smtClean="0"/>
              <a:t>Post-</a:t>
            </a:r>
            <a:r>
              <a:rPr lang="it-IT" b="1" dirty="0" err="1" smtClean="0"/>
              <a:t>democracy</a:t>
            </a:r>
            <a:r>
              <a:rPr lang="it-IT" b="1" dirty="0" smtClean="0"/>
              <a:t> and </a:t>
            </a:r>
            <a:r>
              <a:rPr lang="it-IT" b="1" dirty="0" err="1" smtClean="0"/>
              <a:t>economic</a:t>
            </a:r>
            <a:r>
              <a:rPr lang="it-IT" b="1" dirty="0" smtClean="0"/>
              <a:t> </a:t>
            </a:r>
            <a:r>
              <a:rPr lang="it-IT" b="1" dirty="0" err="1" smtClean="0"/>
              <a:t>crisis</a:t>
            </a:r>
            <a:endParaRPr lang="it-IT" b="1" dirty="0" smtClean="0"/>
          </a:p>
          <a:p>
            <a:r>
              <a:rPr lang="it-IT" b="1" dirty="0" err="1" smtClean="0"/>
              <a:t>Conclusions</a:t>
            </a:r>
            <a:r>
              <a:rPr lang="it-IT" b="1" dirty="0" smtClean="0"/>
              <a:t>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1259632" y="1988840"/>
            <a:ext cx="6634923" cy="3412852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8474327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060848"/>
            <a:ext cx="2448272" cy="2448272"/>
          </a:xfrm>
          <a:prstGeom prst="rect">
            <a:avLst/>
          </a:prstGeom>
        </p:spPr>
      </p:pic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32656"/>
            <a:ext cx="7056438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Some critical remarks on the notion of “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euroscepticism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”</a:t>
            </a: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776"/>
            <a:ext cx="8640763" cy="59817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dirty="0" smtClean="0"/>
              <a:t> Ancient </a:t>
            </a:r>
            <a:r>
              <a:rPr lang="it-IT" dirty="0" err="1" smtClean="0"/>
              <a:t>Scepticism</a:t>
            </a:r>
            <a:endParaRPr lang="it-IT" dirty="0" smtClean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 smtClean="0"/>
          </a:p>
          <a:p>
            <a:pPr marL="0" indent="0">
              <a:buNone/>
              <a:defRPr/>
            </a:pPr>
            <a:endParaRPr lang="it-IT" dirty="0" smtClean="0"/>
          </a:p>
          <a:p>
            <a:pPr marL="0" indent="0">
              <a:buNone/>
              <a:defRPr/>
            </a:pPr>
            <a:endParaRPr lang="en-US" b="1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0B3061"/>
                </a:solidFill>
                <a:cs typeface="+mn-cs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Freccia giù 2"/>
          <p:cNvSpPr/>
          <p:nvPr/>
        </p:nvSpPr>
        <p:spPr>
          <a:xfrm rot="16200000">
            <a:off x="1506520" y="541436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99792" y="56612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To put reality </a:t>
            </a:r>
            <a:r>
              <a:rPr lang="it-IT" sz="2400" b="1" dirty="0" err="1" smtClean="0"/>
              <a:t>into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question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467544" y="1988840"/>
            <a:ext cx="45365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it-IT" kern="0" dirty="0" smtClean="0">
                <a:solidFill>
                  <a:srgbClr val="4D4D4D"/>
                </a:solidFill>
                <a:latin typeface="Arial"/>
                <a:ea typeface="ＭＳ Ｐゴシック"/>
              </a:rPr>
              <a:t>“The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Greek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word “</a:t>
            </a:r>
            <a:r>
              <a:rPr lang="it-IT" i="1" kern="0" dirty="0" err="1">
                <a:solidFill>
                  <a:srgbClr val="4D4D4D"/>
                </a:solidFill>
                <a:latin typeface="Arial"/>
                <a:ea typeface="ＭＳ Ｐゴシック"/>
              </a:rPr>
              <a:t>skepsis</a:t>
            </a:r>
            <a:r>
              <a:rPr lang="it-IT" i="1" kern="0" dirty="0">
                <a:solidFill>
                  <a:srgbClr val="4D4D4D"/>
                </a:solidFill>
                <a:latin typeface="Arial"/>
                <a:ea typeface="ＭＳ Ｐゴシック"/>
              </a:rPr>
              <a:t>”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means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b="1" kern="0" dirty="0" err="1">
                <a:solidFill>
                  <a:srgbClr val="4D4D4D"/>
                </a:solidFill>
                <a:latin typeface="Arial"/>
                <a:ea typeface="ＭＳ Ｐゴシック"/>
              </a:rPr>
              <a:t>investigation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. By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calling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themselves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skeptics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, the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ancient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skeptics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thus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describe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themselves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as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investigators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.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They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also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call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themselves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‘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those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who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suspend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’,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thereby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signaling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that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their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investigations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lead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them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to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suspension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of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judgment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. […] </a:t>
            </a:r>
          </a:p>
          <a:p>
            <a:pPr lvl="0" algn="just">
              <a:spcBef>
                <a:spcPct val="20000"/>
              </a:spcBef>
              <a:defRPr/>
            </a:pPr>
            <a:endParaRPr lang="it-IT" sz="1400" kern="0" dirty="0">
              <a:solidFill>
                <a:srgbClr val="4D4D4D"/>
              </a:solidFill>
              <a:latin typeface="Arial"/>
              <a:ea typeface="ＭＳ Ｐゴシック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At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its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core,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ancient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skepticism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is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a way of life </a:t>
            </a:r>
            <a:r>
              <a:rPr lang="it-IT" kern="0" dirty="0" err="1">
                <a:solidFill>
                  <a:srgbClr val="4D4D4D"/>
                </a:solidFill>
                <a:latin typeface="Arial"/>
                <a:ea typeface="ＭＳ Ｐゴシック"/>
              </a:rPr>
              <a:t>devoted</a:t>
            </a:r>
            <a:r>
              <a:rPr lang="it-IT" kern="0" dirty="0">
                <a:solidFill>
                  <a:srgbClr val="4D4D4D"/>
                </a:solidFill>
                <a:latin typeface="Arial"/>
                <a:ea typeface="ＭＳ Ｐゴシック"/>
              </a:rPr>
              <a:t> to </a:t>
            </a:r>
            <a:r>
              <a:rPr lang="it-IT" b="1" kern="0" dirty="0" err="1">
                <a:solidFill>
                  <a:srgbClr val="4D4D4D"/>
                </a:solidFill>
                <a:latin typeface="Arial"/>
                <a:ea typeface="ＭＳ Ｐゴシック"/>
              </a:rPr>
              <a:t>inquiry</a:t>
            </a:r>
            <a:r>
              <a:rPr lang="it-IT" kern="0" dirty="0" smtClean="0">
                <a:solidFill>
                  <a:srgbClr val="4D4D4D"/>
                </a:solidFill>
                <a:latin typeface="Arial"/>
                <a:ea typeface="ＭＳ Ｐゴシック"/>
              </a:rPr>
              <a:t>.”</a:t>
            </a:r>
            <a:endParaRPr lang="it-IT" kern="0" dirty="0">
              <a:solidFill>
                <a:srgbClr val="4D4D4D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6783958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32656"/>
            <a:ext cx="7056438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Some critical remarks on the notion of “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euroscepticism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”</a:t>
            </a: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640763" cy="5765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cs typeface="+mn-cs"/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  <a:cs typeface="+mn-cs"/>
              </a:rPr>
              <a:t>Euroscepticism</a:t>
            </a:r>
            <a:r>
              <a:rPr lang="en-US" b="1" dirty="0" smtClean="0">
                <a:solidFill>
                  <a:schemeClr val="tx1"/>
                </a:solidFill>
                <a:cs typeface="+mn-cs"/>
              </a:rPr>
              <a:t>” (“</a:t>
            </a:r>
            <a:r>
              <a:rPr lang="en-US" b="1" dirty="0" err="1" smtClean="0">
                <a:solidFill>
                  <a:schemeClr val="tx1"/>
                </a:solidFill>
                <a:cs typeface="+mn-cs"/>
              </a:rPr>
              <a:t>Europessimism</a:t>
            </a:r>
            <a:r>
              <a:rPr lang="en-US" b="1" dirty="0" smtClean="0">
                <a:solidFill>
                  <a:schemeClr val="tx1"/>
                </a:solidFill>
                <a:cs typeface="+mn-cs"/>
              </a:rPr>
              <a:t>” or “Europhobia”) ?</a:t>
            </a:r>
          </a:p>
          <a:p>
            <a:pPr eaLnBrk="1" hangingPunct="1"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A “catch-all” term. A sort of </a:t>
            </a:r>
            <a:r>
              <a:rPr lang="en-US" sz="2400" dirty="0" err="1" smtClean="0">
                <a:solidFill>
                  <a:schemeClr val="tx1"/>
                </a:solidFill>
                <a:cs typeface="+mn-cs"/>
                <a:sym typeface="Wingdings"/>
              </a:rPr>
              <a:t>generalisation</a:t>
            </a: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 of the anti-</a:t>
            </a:r>
            <a:r>
              <a:rPr lang="en-US" sz="2400" dirty="0" err="1" smtClean="0">
                <a:solidFill>
                  <a:schemeClr val="tx1"/>
                </a:solidFill>
                <a:cs typeface="+mn-cs"/>
                <a:sym typeface="Wingdings"/>
              </a:rPr>
              <a:t>european</a:t>
            </a: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 positions.</a:t>
            </a:r>
          </a:p>
          <a:p>
            <a:pPr eaLnBrk="1" hangingPunct="1"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cs typeface="+mn-cs"/>
                <a:sym typeface="Wingdings"/>
              </a:rPr>
              <a:t>scepticism</a:t>
            </a: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” </a:t>
            </a:r>
            <a:r>
              <a:rPr lang="en-US" sz="2400" dirty="0" err="1" smtClean="0">
                <a:solidFill>
                  <a:schemeClr val="tx1"/>
                </a:solidFill>
                <a:cs typeface="+mn-cs"/>
                <a:sym typeface="Wingdings"/>
              </a:rPr>
              <a:t>vs</a:t>
            </a: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 “opposition” (how to de-politicize the public opinion).</a:t>
            </a:r>
          </a:p>
          <a:p>
            <a:pPr>
              <a:buFont typeface="Wingdings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  <a:sym typeface="Wingding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heterogeneous and </a:t>
            </a:r>
            <a:r>
              <a:rPr lang="en-US" sz="2400" u="sng" dirty="0" smtClean="0">
                <a:solidFill>
                  <a:schemeClr val="tx1"/>
                </a:solidFill>
                <a:cs typeface="+mn-cs"/>
                <a:sym typeface="Wingdings"/>
              </a:rPr>
              <a:t>multidimensional</a:t>
            </a: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 phenomenon (it is better to define e. as a </a:t>
            </a:r>
            <a:r>
              <a:rPr lang="en-US" sz="2400" u="sng" dirty="0" smtClean="0">
                <a:solidFill>
                  <a:schemeClr val="tx1"/>
                </a:solidFill>
                <a:cs typeface="+mn-cs"/>
                <a:sym typeface="Wingdings"/>
              </a:rPr>
              <a:t>plurality</a:t>
            </a: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 of a diversified forms -</a:t>
            </a:r>
            <a:r>
              <a:rPr lang="en-US" sz="2400" dirty="0">
                <a:solidFill>
                  <a:schemeClr val="tx1"/>
                </a:solidFill>
                <a:cs typeface="+mn-cs"/>
                <a:sym typeface="Wingding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 different nuances of critiques, oppositions, rejections of the EU) or</a:t>
            </a:r>
          </a:p>
          <a:p>
            <a:pPr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cs typeface="+mn-cs"/>
                <a:sym typeface="Wingdings"/>
              </a:rPr>
              <a:t> “</a:t>
            </a:r>
            <a:r>
              <a:rPr lang="en-US" sz="2400" dirty="0" smtClean="0">
                <a:sym typeface="Wingdings"/>
              </a:rPr>
              <a:t>t</a:t>
            </a:r>
            <a:r>
              <a:rPr lang="en-US" sz="2400" dirty="0" smtClean="0"/>
              <a:t>he </a:t>
            </a:r>
            <a:r>
              <a:rPr lang="en-US" sz="2400" dirty="0"/>
              <a:t>idea of contingent or qualified opposition, as well as </a:t>
            </a:r>
            <a:r>
              <a:rPr lang="en-US" sz="2400" dirty="0" smtClean="0"/>
              <a:t>incorporating </a:t>
            </a:r>
            <a:r>
              <a:rPr lang="en-US" sz="2400" dirty="0"/>
              <a:t>outright and unqualified opposition to the process of European </a:t>
            </a:r>
            <a:r>
              <a:rPr lang="en-US" sz="2400" dirty="0" smtClean="0"/>
              <a:t>integration” (Paul Taggart)</a:t>
            </a:r>
            <a:endParaRPr lang="en-US" sz="2400" dirty="0"/>
          </a:p>
          <a:p>
            <a:pPr eaLnBrk="1" hangingPunct="1">
              <a:buFont typeface="Wingdings" charset="2"/>
              <a:buChar char="ü"/>
              <a:defRPr/>
            </a:pPr>
            <a:endParaRPr lang="en-US" sz="2400" dirty="0" smtClean="0">
              <a:solidFill>
                <a:schemeClr val="tx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Question: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Is “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uroscepticism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” a sort of “pathology” of the European society? </a:t>
            </a:r>
          </a:p>
          <a:p>
            <a:pPr marL="0" indent="0">
              <a:buNone/>
              <a:defRPr/>
            </a:pPr>
            <a:endParaRPr lang="it-IT" dirty="0" smtClean="0"/>
          </a:p>
          <a:p>
            <a:pPr marL="0" indent="0">
              <a:buNone/>
              <a:defRPr/>
            </a:pPr>
            <a:endParaRPr lang="en-US" b="1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0B3061"/>
                </a:solidFill>
                <a:cs typeface="+mn-cs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31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838950" cy="508000"/>
          </a:xfrm>
        </p:spPr>
        <p:txBody>
          <a:bodyPr/>
          <a:lstStyle/>
          <a:p>
            <a:r>
              <a:rPr lang="it-IT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A Brief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history</a:t>
            </a: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7" y="1556793"/>
            <a:ext cx="4104455" cy="2808311"/>
          </a:xfrm>
        </p:spPr>
        <p:txBody>
          <a:bodyPr/>
          <a:lstStyle/>
          <a:p>
            <a:pPr algn="just"/>
            <a:r>
              <a:rPr lang="it-IT" sz="2000" dirty="0" smtClean="0"/>
              <a:t>The </a:t>
            </a:r>
            <a:r>
              <a:rPr lang="it-IT" sz="2000" dirty="0" err="1" smtClean="0"/>
              <a:t>term</a:t>
            </a:r>
            <a:r>
              <a:rPr lang="it-IT" sz="2000" dirty="0" smtClean="0"/>
              <a:t> </a:t>
            </a:r>
            <a:r>
              <a:rPr lang="it-IT" sz="2000" dirty="0" err="1" smtClean="0"/>
              <a:t>originates</a:t>
            </a:r>
            <a:r>
              <a:rPr lang="it-IT" sz="2000" dirty="0" smtClean="0"/>
              <a:t> in 1985, and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used</a:t>
            </a:r>
            <a:r>
              <a:rPr lang="it-IT" sz="2000" dirty="0" smtClean="0"/>
              <a:t> to indicate the Great Britain </a:t>
            </a:r>
            <a:r>
              <a:rPr lang="it-IT" sz="2000" dirty="0" err="1" smtClean="0"/>
              <a:t>opposition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European</a:t>
            </a:r>
            <a:r>
              <a:rPr lang="it-IT" sz="2000" dirty="0" smtClean="0"/>
              <a:t> </a:t>
            </a:r>
            <a:r>
              <a:rPr lang="it-IT" sz="2000" dirty="0" err="1" smtClean="0"/>
              <a:t>project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dirty="0" smtClean="0"/>
              <a:t>Margaret Thatcher </a:t>
            </a:r>
            <a:r>
              <a:rPr lang="it-IT" sz="2000" dirty="0" err="1" smtClean="0"/>
              <a:t>speech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the College of Europe in 1988.</a:t>
            </a:r>
          </a:p>
          <a:p>
            <a:pPr marL="0" indent="0" algn="just">
              <a:buNone/>
            </a:pPr>
            <a:r>
              <a:rPr lang="it-IT" sz="2000" dirty="0"/>
              <a:t> </a:t>
            </a:r>
            <a:r>
              <a:rPr lang="it-IT" sz="2000" dirty="0" smtClean="0"/>
              <a:t>    The </a:t>
            </a:r>
            <a:r>
              <a:rPr lang="it-IT" sz="2000" dirty="0" err="1" smtClean="0"/>
              <a:t>claim</a:t>
            </a:r>
            <a:r>
              <a:rPr lang="it-IT" sz="2000" dirty="0" smtClean="0"/>
              <a:t> for the UK “</a:t>
            </a:r>
            <a:r>
              <a:rPr lang="it-IT" sz="2000" dirty="0" err="1" smtClean="0"/>
              <a:t>rebate</a:t>
            </a:r>
            <a:r>
              <a:rPr lang="it-IT" sz="2000" dirty="0" smtClean="0"/>
              <a:t>”.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348880"/>
            <a:ext cx="1438138" cy="191683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4" name="Fumetto 4 3"/>
          <p:cNvSpPr/>
          <p:nvPr/>
        </p:nvSpPr>
        <p:spPr>
          <a:xfrm>
            <a:off x="5868144" y="1412776"/>
            <a:ext cx="1800200" cy="115212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“</a:t>
            </a:r>
            <a:r>
              <a:rPr lang="it-IT" sz="1600" dirty="0" smtClean="0"/>
              <a:t>I </a:t>
            </a:r>
            <a:r>
              <a:rPr lang="it-IT" sz="1600" dirty="0" err="1" smtClean="0"/>
              <a:t>want</a:t>
            </a:r>
            <a:r>
              <a:rPr lang="it-IT" sz="1600" dirty="0" smtClean="0"/>
              <a:t> </a:t>
            </a:r>
            <a:r>
              <a:rPr lang="it-IT" sz="1600" dirty="0" err="1" smtClean="0"/>
              <a:t>my</a:t>
            </a:r>
            <a:r>
              <a:rPr lang="it-IT" sz="1600" dirty="0" smtClean="0"/>
              <a:t> </a:t>
            </a:r>
            <a:r>
              <a:rPr lang="it-IT" sz="1600" dirty="0" err="1" smtClean="0"/>
              <a:t>money</a:t>
            </a:r>
            <a:r>
              <a:rPr lang="it-IT" sz="1600" dirty="0" smtClean="0"/>
              <a:t> back” 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4303455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buFont typeface="Wingdings" charset="2"/>
              <a:buChar char="ü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1957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: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Economic Economic Community. Opposition by the communist parties and by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nationalists. 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sym typeface="Wingdings"/>
            </a:endParaRP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1954: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The first European crisis (the failure of the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European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Defense Community). </a:t>
            </a: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1965: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The crisis of the “empty chair” and general de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Gaulle French opposition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to the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“</a:t>
            </a:r>
            <a:r>
              <a:rPr lang="en-US" sz="2000" dirty="0" err="1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e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urocrats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”. </a:t>
            </a: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Seventies: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eurosclerosis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.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sym typeface="Wingdings"/>
            </a:endParaRP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2004: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the failure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sym typeface="Wingdings"/>
              </a:rPr>
              <a:t>of the Constitutional Treaty</a:t>
            </a:r>
          </a:p>
        </p:txBody>
      </p:sp>
    </p:spTree>
    <p:extLst>
      <p:ext uri="{BB962C8B-B14F-4D97-AF65-F5344CB8AC3E}">
        <p14:creationId xmlns:p14="http://schemas.microsoft.com/office/powerpoint/2010/main" val="16544234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32656"/>
            <a:ext cx="7056438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The critique of the European governance</a:t>
            </a: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640763" cy="57658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cs typeface="+mn-cs"/>
              </a:rPr>
              <a:t>Putting into question the </a:t>
            </a:r>
            <a:r>
              <a:rPr lang="en-US" b="1" u="sng" dirty="0" smtClean="0">
                <a:solidFill>
                  <a:schemeClr val="tx1"/>
                </a:solidFill>
                <a:cs typeface="+mn-cs"/>
              </a:rPr>
              <a:t>irreversibility</a:t>
            </a:r>
            <a:r>
              <a:rPr lang="en-US" b="1" dirty="0" smtClean="0">
                <a:solidFill>
                  <a:schemeClr val="tx1"/>
                </a:solidFill>
                <a:cs typeface="+mn-cs"/>
              </a:rPr>
              <a:t> principle of the European integration process.</a:t>
            </a:r>
          </a:p>
          <a:p>
            <a:pPr marL="0" indent="0" algn="just" eaLnBrk="1" hangingPunct="1">
              <a:buNone/>
              <a:defRPr/>
            </a:pPr>
            <a:endParaRPr lang="en-US" b="1" dirty="0" smtClean="0">
              <a:solidFill>
                <a:schemeClr val="tx1"/>
              </a:solidFill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en-US" sz="2200" b="1" dirty="0" smtClean="0">
                <a:solidFill>
                  <a:schemeClr val="tx1"/>
                </a:solidFill>
                <a:cs typeface="+mn-cs"/>
              </a:rPr>
              <a:t>The European integration process was characterized by</a:t>
            </a: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en-US" sz="2200" dirty="0">
                <a:solidFill>
                  <a:schemeClr val="tx1"/>
                </a:solidFill>
                <a:cs typeface="+mn-cs"/>
                <a:sym typeface="Wingdings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 </a:t>
            </a:r>
            <a:r>
              <a:rPr lang="en-US" sz="2200" u="sng" dirty="0" smtClean="0">
                <a:solidFill>
                  <a:schemeClr val="tx1"/>
                </a:solidFill>
                <a:cs typeface="+mn-cs"/>
                <a:sym typeface="Wingdings"/>
              </a:rPr>
              <a:t>functionalist</a:t>
            </a: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 and progressive integration approach (“spill over” effect). </a:t>
            </a: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a </a:t>
            </a:r>
            <a:r>
              <a:rPr lang="en-US" sz="2200" u="sng" dirty="0" smtClean="0">
                <a:solidFill>
                  <a:schemeClr val="tx1"/>
                </a:solidFill>
                <a:cs typeface="+mn-cs"/>
                <a:sym typeface="Wingdings"/>
              </a:rPr>
              <a:t>supranational dimension</a:t>
            </a: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 combined with a strong </a:t>
            </a:r>
            <a:r>
              <a:rPr lang="en-US" sz="2200" dirty="0" err="1" smtClean="0">
                <a:solidFill>
                  <a:schemeClr val="tx1"/>
                </a:solidFill>
                <a:cs typeface="+mn-cs"/>
                <a:sym typeface="Wingdings"/>
              </a:rPr>
              <a:t>intergovernamentalism</a:t>
            </a: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. </a:t>
            </a: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a </a:t>
            </a:r>
            <a:r>
              <a:rPr lang="en-US" sz="2200" u="sng" dirty="0" smtClean="0">
                <a:solidFill>
                  <a:schemeClr val="tx1"/>
                </a:solidFill>
                <a:cs typeface="+mn-cs"/>
                <a:sym typeface="Wingdings"/>
              </a:rPr>
              <a:t>transfer of sovereignty</a:t>
            </a: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 towards European institutions</a:t>
            </a: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a </a:t>
            </a:r>
            <a:r>
              <a:rPr lang="en-US" sz="2200" u="sng" dirty="0" smtClean="0">
                <a:solidFill>
                  <a:schemeClr val="tx1"/>
                </a:solidFill>
                <a:cs typeface="+mn-cs"/>
                <a:sym typeface="Wingdings"/>
              </a:rPr>
              <a:t>social-market economy</a:t>
            </a:r>
            <a:r>
              <a:rPr lang="en-US" sz="2200" dirty="0" smtClean="0">
                <a:solidFill>
                  <a:schemeClr val="tx1"/>
                </a:solidFill>
                <a:cs typeface="+mn-cs"/>
                <a:sym typeface="Wingdings"/>
              </a:rPr>
              <a:t> model alternative to the social-democratic project as well as to liberalism and pure free market economy.</a:t>
            </a:r>
            <a:endParaRPr lang="it-IT" sz="22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b="1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solidFill>
                  <a:srgbClr val="0B3061"/>
                </a:solidFill>
                <a:cs typeface="+mn-cs"/>
              </a:rPr>
              <a:t> 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rgbClr val="0B3061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486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32656"/>
            <a:ext cx="7056438" cy="7191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critique of the European governance</a:t>
            </a: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551393098"/>
              </p:ext>
            </p:extLst>
          </p:nvPr>
        </p:nvGraphicFramePr>
        <p:xfrm>
          <a:off x="323528" y="1241160"/>
          <a:ext cx="8452661" cy="557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67544" y="17008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 linear </a:t>
            </a:r>
            <a:r>
              <a:rPr lang="it-IT" dirty="0" err="1" smtClean="0">
                <a:solidFill>
                  <a:srgbClr val="FF0000"/>
                </a:solidFill>
              </a:rPr>
              <a:t>path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towards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growing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europeanisation</a:t>
            </a:r>
            <a:r>
              <a:rPr lang="it-IT" dirty="0">
                <a:solidFill>
                  <a:srgbClr val="FF0000"/>
                </a:solidFill>
              </a:rPr>
              <a:t>?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5877272"/>
            <a:ext cx="537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From an </a:t>
            </a:r>
            <a:r>
              <a:rPr lang="it-IT" dirty="0" err="1" smtClean="0">
                <a:solidFill>
                  <a:srgbClr val="FF0000"/>
                </a:solidFill>
              </a:rPr>
              <a:t>economic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  <a:sym typeface="Wingdings"/>
              </a:rPr>
              <a:t> to a POLITICAL community?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899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32656"/>
            <a:ext cx="7056438" cy="719137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Euroscepticism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a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categorisation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137500080"/>
              </p:ext>
            </p:extLst>
          </p:nvPr>
        </p:nvGraphicFramePr>
        <p:xfrm>
          <a:off x="575452" y="1292002"/>
          <a:ext cx="7993500" cy="540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8294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Post-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democracy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 and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crisis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 of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+mj-cs"/>
              </a:rPr>
              <a:t>governance</a:t>
            </a:r>
            <a:endParaRPr lang="it-IT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1673225"/>
            <a:ext cx="8136135" cy="5184775"/>
          </a:xfrm>
        </p:spPr>
        <p:txBody>
          <a:bodyPr/>
          <a:lstStyle/>
          <a:p>
            <a:pPr algn="just" eaLnBrk="1" hangingPunct="1">
              <a:buFont typeface="Wingdings" charset="2"/>
              <a:buChar char="ü"/>
              <a:defRPr/>
            </a:pPr>
            <a:r>
              <a:rPr lang="it-IT" sz="3200" dirty="0" smtClean="0">
                <a:cs typeface="+mn-cs"/>
              </a:rPr>
              <a:t>“</a:t>
            </a:r>
            <a:r>
              <a:rPr lang="it-IT" sz="3200" dirty="0" smtClean="0">
                <a:cs typeface="+mn-cs"/>
              </a:rPr>
              <a:t>The end of the “permissive </a:t>
            </a:r>
            <a:r>
              <a:rPr lang="it-IT" sz="3200" dirty="0" err="1" smtClean="0">
                <a:cs typeface="+mn-cs"/>
              </a:rPr>
              <a:t>consensus</a:t>
            </a:r>
            <a:r>
              <a:rPr lang="it-IT" sz="3200" dirty="0" smtClean="0">
                <a:cs typeface="+mn-cs"/>
              </a:rPr>
              <a:t>”</a:t>
            </a:r>
            <a:r>
              <a:rPr lang="it-IT" sz="3200" dirty="0" smtClean="0">
                <a:cs typeface="+mn-cs"/>
              </a:rPr>
              <a:t> (</a:t>
            </a:r>
            <a:r>
              <a:rPr lang="it-IT" sz="3200" dirty="0" err="1" smtClean="0">
                <a:cs typeface="+mn-cs"/>
              </a:rPr>
              <a:t>Majone</a:t>
            </a:r>
            <a:r>
              <a:rPr lang="it-IT" sz="3200" dirty="0" smtClean="0">
                <a:cs typeface="+mn-cs"/>
              </a:rPr>
              <a:t>),  </a:t>
            </a:r>
            <a:r>
              <a:rPr lang="it-IT" sz="3200" dirty="0" smtClean="0">
                <a:cs typeface="+mn-cs"/>
              </a:rPr>
              <a:t>and the </a:t>
            </a:r>
            <a:r>
              <a:rPr lang="it-IT" sz="3200" dirty="0" err="1" smtClean="0">
                <a:cs typeface="+mn-cs"/>
              </a:rPr>
              <a:t>beginning</a:t>
            </a:r>
            <a:r>
              <a:rPr lang="it-IT" sz="3200" dirty="0" smtClean="0">
                <a:cs typeface="+mn-cs"/>
              </a:rPr>
              <a:t> of </a:t>
            </a:r>
            <a:r>
              <a:rPr lang="it-IT" sz="3200" dirty="0" err="1" smtClean="0">
                <a:cs typeface="+mn-cs"/>
              </a:rPr>
              <a:t>postdemocracy</a:t>
            </a:r>
            <a:r>
              <a:rPr lang="it-IT" sz="3200" dirty="0" smtClean="0">
                <a:cs typeface="+mn-cs"/>
              </a:rPr>
              <a:t> </a:t>
            </a:r>
            <a:r>
              <a:rPr lang="it-IT" sz="3200" dirty="0" smtClean="0">
                <a:cs typeface="+mn-cs"/>
              </a:rPr>
              <a:t>(</a:t>
            </a:r>
            <a:r>
              <a:rPr lang="it-IT" sz="3200" dirty="0" err="1" smtClean="0">
                <a:cs typeface="+mn-cs"/>
              </a:rPr>
              <a:t>Crouch</a:t>
            </a:r>
            <a:r>
              <a:rPr lang="it-IT" sz="3200" dirty="0" smtClean="0">
                <a:cs typeface="+mn-cs"/>
              </a:rPr>
              <a:t>).</a:t>
            </a:r>
          </a:p>
          <a:p>
            <a:pPr algn="just" eaLnBrk="1" hangingPunct="1">
              <a:buFont typeface="Wingdings" charset="2"/>
              <a:buChar char="ü"/>
              <a:defRPr/>
            </a:pPr>
            <a:r>
              <a:rPr lang="it-IT" sz="3200" dirty="0" err="1" smtClean="0">
                <a:cs typeface="+mn-cs"/>
              </a:rPr>
              <a:t>European</a:t>
            </a:r>
            <a:r>
              <a:rPr lang="it-IT" sz="3200" dirty="0" smtClean="0">
                <a:cs typeface="+mn-cs"/>
              </a:rPr>
              <a:t> </a:t>
            </a:r>
            <a:r>
              <a:rPr lang="it-IT" sz="3200" dirty="0" err="1" smtClean="0">
                <a:cs typeface="+mn-cs"/>
              </a:rPr>
              <a:t>elections</a:t>
            </a:r>
            <a:r>
              <a:rPr lang="it-IT" sz="3200" dirty="0" smtClean="0">
                <a:cs typeface="+mn-cs"/>
              </a:rPr>
              <a:t> and </a:t>
            </a:r>
            <a:r>
              <a:rPr lang="it-IT" sz="3200" dirty="0" err="1" smtClean="0">
                <a:cs typeface="+mn-cs"/>
              </a:rPr>
              <a:t>decreasing</a:t>
            </a:r>
            <a:r>
              <a:rPr lang="it-IT" sz="3200" dirty="0" smtClean="0">
                <a:cs typeface="+mn-cs"/>
              </a:rPr>
              <a:t> of </a:t>
            </a:r>
            <a:r>
              <a:rPr lang="it-IT" sz="3200" dirty="0" err="1" smtClean="0">
                <a:cs typeface="+mn-cs"/>
              </a:rPr>
              <a:t>participation</a:t>
            </a:r>
            <a:r>
              <a:rPr lang="it-IT" sz="3200" dirty="0" smtClean="0">
                <a:cs typeface="+mn-cs"/>
              </a:rPr>
              <a:t> from 1979 to </a:t>
            </a:r>
            <a:r>
              <a:rPr lang="it-IT" sz="3200" dirty="0" smtClean="0">
                <a:cs typeface="+mn-cs"/>
              </a:rPr>
              <a:t>2014.</a:t>
            </a:r>
          </a:p>
          <a:p>
            <a:pPr algn="just">
              <a:buFont typeface="Wingdings" charset="2"/>
              <a:buChar char="ü"/>
              <a:defRPr/>
            </a:pPr>
            <a:r>
              <a:rPr lang="it-IT" sz="3200" dirty="0" smtClean="0">
                <a:cs typeface="+mn-cs"/>
              </a:rPr>
              <a:t>The </a:t>
            </a:r>
            <a:r>
              <a:rPr lang="it-IT" sz="3200" dirty="0" err="1" smtClean="0">
                <a:cs typeface="+mn-cs"/>
              </a:rPr>
              <a:t>problem</a:t>
            </a:r>
            <a:r>
              <a:rPr lang="it-IT" sz="3200" dirty="0" smtClean="0">
                <a:cs typeface="+mn-cs"/>
              </a:rPr>
              <a:t> of the </a:t>
            </a:r>
            <a:r>
              <a:rPr lang="it-IT" sz="3200" dirty="0" err="1" smtClean="0">
                <a:cs typeface="+mn-cs"/>
              </a:rPr>
              <a:t>legitimization</a:t>
            </a:r>
            <a:r>
              <a:rPr lang="it-IT" sz="3200" dirty="0" smtClean="0">
                <a:cs typeface="+mn-cs"/>
              </a:rPr>
              <a:t> of the EU and the end of </a:t>
            </a:r>
            <a:r>
              <a:rPr lang="it-IT" sz="3200" dirty="0">
                <a:cs typeface="+mn-cs"/>
              </a:rPr>
              <a:t>the “</a:t>
            </a:r>
            <a:r>
              <a:rPr lang="it-IT" sz="3200" dirty="0" err="1" smtClean="0">
                <a:cs typeface="+mn-cs"/>
              </a:rPr>
              <a:t>postwar</a:t>
            </a:r>
            <a:r>
              <a:rPr lang="it-IT" sz="3200" dirty="0" smtClean="0">
                <a:cs typeface="+mn-cs"/>
              </a:rPr>
              <a:t> </a:t>
            </a:r>
            <a:r>
              <a:rPr lang="it-IT" sz="3200" dirty="0" err="1" smtClean="0">
                <a:cs typeface="+mn-cs"/>
              </a:rPr>
              <a:t>grand</a:t>
            </a:r>
            <a:r>
              <a:rPr lang="it-IT" sz="3200" dirty="0" smtClean="0">
                <a:cs typeface="+mn-cs"/>
              </a:rPr>
              <a:t> narrative</a:t>
            </a:r>
            <a:r>
              <a:rPr lang="it-IT" sz="3200" dirty="0" smtClean="0">
                <a:cs typeface="+mn-cs"/>
              </a:rPr>
              <a:t>”:</a:t>
            </a:r>
            <a:r>
              <a:rPr lang="it-IT" sz="3200" dirty="0" smtClean="0">
                <a:cs typeface="+mn-cs"/>
                <a:sym typeface="Wingdings"/>
              </a:rPr>
              <a:t> EU = </a:t>
            </a:r>
            <a:r>
              <a:rPr lang="it-IT" sz="3200" dirty="0" err="1" smtClean="0">
                <a:cs typeface="+mn-cs"/>
                <a:sym typeface="Wingdings"/>
              </a:rPr>
              <a:t>peace</a:t>
            </a:r>
            <a:r>
              <a:rPr lang="it-IT" sz="3200" dirty="0" smtClean="0">
                <a:cs typeface="+mn-cs"/>
                <a:sym typeface="Wingdings"/>
              </a:rPr>
              <a:t>  EU = </a:t>
            </a:r>
            <a:r>
              <a:rPr lang="it-IT" sz="3200" dirty="0" err="1" smtClean="0">
                <a:cs typeface="+mn-cs"/>
                <a:sym typeface="Wingdings"/>
              </a:rPr>
              <a:t>growth</a:t>
            </a:r>
            <a:r>
              <a:rPr lang="it-IT" sz="3200" dirty="0" smtClean="0">
                <a:cs typeface="+mn-cs"/>
                <a:sym typeface="Wingdings"/>
              </a:rPr>
              <a:t> </a:t>
            </a:r>
            <a:endParaRPr lang="it-IT" sz="3200" dirty="0" smtClean="0">
              <a:cs typeface="+mn-cs"/>
            </a:endParaRPr>
          </a:p>
          <a:p>
            <a:pPr marL="0" indent="0" algn="just" eaLnBrk="1" hangingPunct="1">
              <a:buFontTx/>
              <a:buNone/>
              <a:defRPr/>
            </a:pPr>
            <a:endParaRPr lang="it-IT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1912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SNA_sett_2014">
  <a:themeElements>
    <a:clrScheme name="template 14">
      <a:dk1>
        <a:srgbClr val="4D4D4D"/>
      </a:dk1>
      <a:lt1>
        <a:srgbClr val="FFFFFF"/>
      </a:lt1>
      <a:dk2>
        <a:srgbClr val="4D4D4D"/>
      </a:dk2>
      <a:lt2>
        <a:srgbClr val="1B3D81"/>
      </a:lt2>
      <a:accent1>
        <a:srgbClr val="1560C2"/>
      </a:accent1>
      <a:accent2>
        <a:srgbClr val="3EA0E2"/>
      </a:accent2>
      <a:accent3>
        <a:srgbClr val="FFFFFF"/>
      </a:accent3>
      <a:accent4>
        <a:srgbClr val="404040"/>
      </a:accent4>
      <a:accent5>
        <a:srgbClr val="AAB6DD"/>
      </a:accent5>
      <a:accent6>
        <a:srgbClr val="3791CD"/>
      </a:accent6>
      <a:hlink>
        <a:srgbClr val="0E3D65"/>
      </a:hlink>
      <a:folHlink>
        <a:srgbClr val="EAEAEA"/>
      </a:folHlink>
    </a:clrScheme>
    <a:fontScheme name="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519E"/>
        </a:lt2>
        <a:accent1>
          <a:srgbClr val="037AB9"/>
        </a:accent1>
        <a:accent2>
          <a:srgbClr val="019ACD"/>
        </a:accent2>
        <a:accent3>
          <a:srgbClr val="FFFFFF"/>
        </a:accent3>
        <a:accent4>
          <a:srgbClr val="404040"/>
        </a:accent4>
        <a:accent5>
          <a:srgbClr val="AABED9"/>
        </a:accent5>
        <a:accent6>
          <a:srgbClr val="018BBA"/>
        </a:accent6>
        <a:hlink>
          <a:srgbClr val="B0A6C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A3384"/>
        </a:lt2>
        <a:accent1>
          <a:srgbClr val="3075D1"/>
        </a:accent1>
        <a:accent2>
          <a:srgbClr val="63B1FF"/>
        </a:accent2>
        <a:accent3>
          <a:srgbClr val="FFFFFF"/>
        </a:accent3>
        <a:accent4>
          <a:srgbClr val="404040"/>
        </a:accent4>
        <a:accent5>
          <a:srgbClr val="ADBDE5"/>
        </a:accent5>
        <a:accent6>
          <a:srgbClr val="59A0E7"/>
        </a:accent6>
        <a:hlink>
          <a:srgbClr val="4390E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2B7A"/>
        </a:lt2>
        <a:accent1>
          <a:srgbClr val="50AAFF"/>
        </a:accent1>
        <a:accent2>
          <a:srgbClr val="5182BA"/>
        </a:accent2>
        <a:accent3>
          <a:srgbClr val="FFFFFF"/>
        </a:accent3>
        <a:accent4>
          <a:srgbClr val="404040"/>
        </a:accent4>
        <a:accent5>
          <a:srgbClr val="B3D2FF"/>
        </a:accent5>
        <a:accent6>
          <a:srgbClr val="4975A8"/>
        </a:accent6>
        <a:hlink>
          <a:srgbClr val="87C5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246D"/>
        </a:lt2>
        <a:accent1>
          <a:srgbClr val="225FB3"/>
        </a:accent1>
        <a:accent2>
          <a:srgbClr val="4EA8FF"/>
        </a:accent2>
        <a:accent3>
          <a:srgbClr val="FFFFFF"/>
        </a:accent3>
        <a:accent4>
          <a:srgbClr val="404040"/>
        </a:accent4>
        <a:accent5>
          <a:srgbClr val="ABB6D6"/>
        </a:accent5>
        <a:accent6>
          <a:srgbClr val="4698E7"/>
        </a:accent6>
        <a:hlink>
          <a:srgbClr val="61B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00236E"/>
        </a:lt2>
        <a:accent1>
          <a:srgbClr val="7399BE"/>
        </a:accent1>
        <a:accent2>
          <a:srgbClr val="4FA7FF"/>
        </a:accent2>
        <a:accent3>
          <a:srgbClr val="FFFFFF"/>
        </a:accent3>
        <a:accent4>
          <a:srgbClr val="404040"/>
        </a:accent4>
        <a:accent5>
          <a:srgbClr val="BCCADB"/>
        </a:accent5>
        <a:accent6>
          <a:srgbClr val="4797E7"/>
        </a:accent6>
        <a:hlink>
          <a:srgbClr val="D5E5F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00246C"/>
        </a:lt2>
        <a:accent1>
          <a:srgbClr val="1C79DA"/>
        </a:accent1>
        <a:accent2>
          <a:srgbClr val="5DB9FF"/>
        </a:accent2>
        <a:accent3>
          <a:srgbClr val="FFFFFF"/>
        </a:accent3>
        <a:accent4>
          <a:srgbClr val="404040"/>
        </a:accent4>
        <a:accent5>
          <a:srgbClr val="ABBEEA"/>
        </a:accent5>
        <a:accent6>
          <a:srgbClr val="53A7E7"/>
        </a:accent6>
        <a:hlink>
          <a:srgbClr val="0766B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062D6A"/>
        </a:lt2>
        <a:accent1>
          <a:srgbClr val="969696"/>
        </a:accent1>
        <a:accent2>
          <a:srgbClr val="46BBF5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3FA9DE"/>
        </a:accent6>
        <a:hlink>
          <a:srgbClr val="10467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3436C"/>
        </a:lt2>
        <a:accent1>
          <a:srgbClr val="1F8FD0"/>
        </a:accent1>
        <a:accent2>
          <a:srgbClr val="2E3CA1"/>
        </a:accent2>
        <a:accent3>
          <a:srgbClr val="FFFFFF"/>
        </a:accent3>
        <a:accent4>
          <a:srgbClr val="404040"/>
        </a:accent4>
        <a:accent5>
          <a:srgbClr val="ABC6E4"/>
        </a:accent5>
        <a:accent6>
          <a:srgbClr val="293591"/>
        </a:accent6>
        <a:hlink>
          <a:srgbClr val="9B999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104573"/>
        </a:lt2>
        <a:accent1>
          <a:srgbClr val="46BBF6"/>
        </a:accent1>
        <a:accent2>
          <a:srgbClr val="63C8F6"/>
        </a:accent2>
        <a:accent3>
          <a:srgbClr val="FFFFFF"/>
        </a:accent3>
        <a:accent4>
          <a:srgbClr val="404040"/>
        </a:accent4>
        <a:accent5>
          <a:srgbClr val="B0DAFA"/>
        </a:accent5>
        <a:accent6>
          <a:srgbClr val="59B5DF"/>
        </a:accent6>
        <a:hlink>
          <a:srgbClr val="CBA47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0F3F68"/>
        </a:lt2>
        <a:accent1>
          <a:srgbClr val="30A6DF"/>
        </a:accent1>
        <a:accent2>
          <a:srgbClr val="76D0F8"/>
        </a:accent2>
        <a:accent3>
          <a:srgbClr val="FFFFFF"/>
        </a:accent3>
        <a:accent4>
          <a:srgbClr val="404040"/>
        </a:accent4>
        <a:accent5>
          <a:srgbClr val="ADD0EC"/>
        </a:accent5>
        <a:accent6>
          <a:srgbClr val="6ABCE1"/>
        </a:accent6>
        <a:hlink>
          <a:srgbClr val="1F7BB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0D385D"/>
        </a:lt2>
        <a:accent1>
          <a:srgbClr val="9F5D4B"/>
        </a:accent1>
        <a:accent2>
          <a:srgbClr val="56A4F8"/>
        </a:accent2>
        <a:accent3>
          <a:srgbClr val="FFFFFF"/>
        </a:accent3>
        <a:accent4>
          <a:srgbClr val="404040"/>
        </a:accent4>
        <a:accent5>
          <a:srgbClr val="CDB6B1"/>
        </a:accent5>
        <a:accent6>
          <a:srgbClr val="4D94E1"/>
        </a:accent6>
        <a:hlink>
          <a:srgbClr val="1D76B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1B3D81"/>
        </a:lt2>
        <a:accent1>
          <a:srgbClr val="1560C2"/>
        </a:accent1>
        <a:accent2>
          <a:srgbClr val="3EA0E2"/>
        </a:accent2>
        <a:accent3>
          <a:srgbClr val="FFFFFF"/>
        </a:accent3>
        <a:accent4>
          <a:srgbClr val="404040"/>
        </a:accent4>
        <a:accent5>
          <a:srgbClr val="AAB6DD"/>
        </a:accent5>
        <a:accent6>
          <a:srgbClr val="3791CD"/>
        </a:accent6>
        <a:hlink>
          <a:srgbClr val="0E3D6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SNA_sett_2014.pot</Template>
  <TotalTime>13304</TotalTime>
  <Words>961</Words>
  <Application>Microsoft Macintosh PowerPoint</Application>
  <PresentationFormat>Presentazione su schermo (4:3)</PresentationFormat>
  <Paragraphs>124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PRESENTAZIONE SNA_sett_2014</vt:lpstr>
      <vt:lpstr>Opposing Europe? euroscepticism and the critical discourse of the EU </vt:lpstr>
      <vt:lpstr>Table of contents</vt:lpstr>
      <vt:lpstr>Some critical remarks on the notion of “euroscepticism”</vt:lpstr>
      <vt:lpstr>Some critical remarks on the notion of “euroscepticism”</vt:lpstr>
      <vt:lpstr>A Brief history</vt:lpstr>
      <vt:lpstr>The critique of the European governance</vt:lpstr>
      <vt:lpstr>The critique of the European governance</vt:lpstr>
      <vt:lpstr>Euroscepticism: a categorisation </vt:lpstr>
      <vt:lpstr>Post-democracy and crisis of governance</vt:lpstr>
      <vt:lpstr>Post-democracy and economic crisis </vt:lpstr>
      <vt:lpstr>Post-democracy and economic crisis </vt:lpstr>
      <vt:lpstr>Post-democracy and economic crisis </vt:lpstr>
      <vt:lpstr>Presentazione di PowerPoint</vt:lpstr>
      <vt:lpstr>Post-democracy and economic crisis </vt:lpstr>
      <vt:lpstr>Post-democracy and economic crisis </vt:lpstr>
      <vt:lpstr>Post-democracy and economic crisis </vt:lpstr>
      <vt:lpstr>Readings to learn more</vt:lpstr>
      <vt:lpstr>Presentazione di PowerPoint</vt:lpstr>
      <vt:lpstr>Presentazione di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Marco Baldassari</cp:lastModifiedBy>
  <cp:revision>250</cp:revision>
  <dcterms:created xsi:type="dcterms:W3CDTF">2005-12-15T13:44:20Z</dcterms:created>
  <dcterms:modified xsi:type="dcterms:W3CDTF">2016-09-15T18:51:42Z</dcterms:modified>
</cp:coreProperties>
</file>